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2" r:id="rId1"/>
  </p:sldMasterIdLst>
  <p:sldIdLst>
    <p:sldId id="256" r:id="rId2"/>
    <p:sldId id="257" r:id="rId3"/>
    <p:sldId id="258" r:id="rId4"/>
    <p:sldId id="272" r:id="rId5"/>
    <p:sldId id="273" r:id="rId6"/>
    <p:sldId id="274" r:id="rId7"/>
    <p:sldId id="275" r:id="rId8"/>
    <p:sldId id="276" r:id="rId9"/>
    <p:sldId id="277" r:id="rId10"/>
    <p:sldId id="282" r:id="rId11"/>
    <p:sldId id="278" r:id="rId12"/>
    <p:sldId id="280"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0BB5"/>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5"/>
  </p:normalViewPr>
  <p:slideViewPr>
    <p:cSldViewPr snapToGrid="0" snapToObjects="1">
      <p:cViewPr varScale="1">
        <p:scale>
          <a:sx n="106" d="100"/>
          <a:sy n="106" d="100"/>
        </p:scale>
        <p:origin x="180"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52927" y="2467707"/>
            <a:ext cx="5714228" cy="1073962"/>
          </a:xfrm>
        </p:spPr>
        <p:txBody>
          <a:bodyPr anchor="b">
            <a:noAutofit/>
          </a:bodyPr>
          <a:lstStyle>
            <a:lvl1pPr algn="ctr">
              <a:defRPr sz="3600" b="1" cap="none">
                <a:effectLst/>
                <a:latin typeface="Open Sans" charset="0"/>
                <a:ea typeface="Open Sans" charset="0"/>
                <a:cs typeface="Open Sans" charset="0"/>
              </a:defRPr>
            </a:lvl1pPr>
          </a:lstStyle>
          <a:p>
            <a:r>
              <a:rPr lang="en-US" dirty="0"/>
              <a:t>Click to Edit Master Title style</a:t>
            </a:r>
          </a:p>
        </p:txBody>
      </p:sp>
      <p:sp>
        <p:nvSpPr>
          <p:cNvPr id="3" name="Subtitle 2"/>
          <p:cNvSpPr>
            <a:spLocks noGrp="1"/>
          </p:cNvSpPr>
          <p:nvPr>
            <p:ph type="subTitle" idx="1" hasCustomPrompt="1"/>
          </p:nvPr>
        </p:nvSpPr>
        <p:spPr>
          <a:xfrm>
            <a:off x="1852927" y="3635456"/>
            <a:ext cx="5714228" cy="391421"/>
          </a:xfrm>
        </p:spPr>
        <p:txBody>
          <a:bodyPr anchor="t">
            <a:normAutofit/>
          </a:bodyPr>
          <a:lstStyle>
            <a:lvl1pPr marL="0" indent="0" algn="ctr">
              <a:buNone/>
              <a:defRPr sz="1800" cap="none">
                <a:solidFill>
                  <a:schemeClr val="tx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752311" y="5870576"/>
            <a:ext cx="1212173" cy="377825"/>
          </a:xfrm>
        </p:spPr>
        <p:txBody>
          <a:bodyPr/>
          <a:lstStyle/>
          <a:p>
            <a:fld id="{F90ECD27-B388-FA43-9C69-42E332B29156}" type="datetimeFigureOut">
              <a:rPr lang="en-US" smtClean="0"/>
              <a:t>11/16/2020</a:t>
            </a:fld>
            <a:endParaRPr lang="en-US"/>
          </a:p>
        </p:txBody>
      </p:sp>
      <p:sp>
        <p:nvSpPr>
          <p:cNvPr id="5" name="Footer Placeholder 4"/>
          <p:cNvSpPr>
            <a:spLocks noGrp="1"/>
          </p:cNvSpPr>
          <p:nvPr>
            <p:ph type="ftr" sz="quarter" idx="11"/>
          </p:nvPr>
        </p:nvSpPr>
        <p:spPr>
          <a:xfrm>
            <a:off x="2743973" y="5870576"/>
            <a:ext cx="3932137" cy="377825"/>
          </a:xfrm>
        </p:spPr>
        <p:txBody>
          <a:bodyPr/>
          <a:lstStyle/>
          <a:p>
            <a:endParaRPr lang="en-US"/>
          </a:p>
        </p:txBody>
      </p:sp>
      <p:sp>
        <p:nvSpPr>
          <p:cNvPr id="6" name="Slide Number Placeholder 5"/>
          <p:cNvSpPr>
            <a:spLocks noGrp="1"/>
          </p:cNvSpPr>
          <p:nvPr>
            <p:ph type="sldNum" sz="quarter" idx="12"/>
          </p:nvPr>
        </p:nvSpPr>
        <p:spPr>
          <a:xfrm>
            <a:off x="8040685" y="5870576"/>
            <a:ext cx="417516" cy="377825"/>
          </a:xfrm>
        </p:spPr>
        <p:txBody>
          <a:bodyPr/>
          <a:lstStyle/>
          <a:p>
            <a:fld id="{17DD336F-4D98-054F-B475-E0C8EAAB90EF}" type="slidenum">
              <a:rPr lang="en-US" smtClean="0"/>
              <a:t>‹#›</a:t>
            </a:fld>
            <a:endParaRPr lang="en-US"/>
          </a:p>
        </p:txBody>
      </p:sp>
      <p:pic>
        <p:nvPicPr>
          <p:cNvPr id="9" name="Picture 8">
            <a:extLst>
              <a:ext uri="{FF2B5EF4-FFF2-40B4-BE49-F238E27FC236}">
                <a16:creationId xmlns:a16="http://schemas.microsoft.com/office/drawing/2014/main" id="{61BA2279-F717-B649-AD60-8484B3B29575}"/>
              </a:ext>
            </a:extLst>
          </p:cNvPr>
          <p:cNvPicPr>
            <a:picLocks noChangeAspect="1"/>
          </p:cNvPicPr>
          <p:nvPr userDrawn="1"/>
        </p:nvPicPr>
        <p:blipFill>
          <a:blip r:embed="rId3"/>
          <a:stretch>
            <a:fillRect/>
          </a:stretch>
        </p:blipFill>
        <p:spPr>
          <a:xfrm>
            <a:off x="566055" y="612034"/>
            <a:ext cx="3065417" cy="62254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405" y="1511110"/>
            <a:ext cx="6236677" cy="771957"/>
          </a:xfrm>
        </p:spPr>
        <p:txBody>
          <a:bodyPr/>
          <a:lstStyle>
            <a:lvl1pPr algn="ctr">
              <a:defRPr>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1711629" y="4719189"/>
            <a:ext cx="5714228" cy="391421"/>
          </a:xfrm>
        </p:spPr>
        <p:txBody>
          <a:bodyPr anchor="t">
            <a:normAutofit/>
          </a:bodyPr>
          <a:lstStyle>
            <a:lvl1pPr marL="0" indent="0" algn="ctr">
              <a:buNone/>
              <a:defRPr sz="1800" cap="none">
                <a:solidFill>
                  <a:schemeClr val="bg1"/>
                </a:solidFill>
                <a:latin typeface="Open Sans" charset="0"/>
                <a:ea typeface="Open Sans" charset="0"/>
                <a:cs typeface="Open Sans"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id="{EAB1E72D-5121-8447-88D2-2D1753CB5DF1}"/>
              </a:ext>
            </a:extLst>
          </p:cNvPr>
          <p:cNvPicPr>
            <a:picLocks noChangeAspect="1"/>
          </p:cNvPicPr>
          <p:nvPr userDrawn="1"/>
        </p:nvPicPr>
        <p:blipFill>
          <a:blip r:embed="rId3"/>
          <a:stretch>
            <a:fillRect/>
          </a:stretch>
        </p:blipFill>
        <p:spPr>
          <a:xfrm>
            <a:off x="2507982" y="2978109"/>
            <a:ext cx="4121521" cy="83703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ernal 1 ">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ECD27-B388-FA43-9C69-42E332B291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308581"/>
            <a:ext cx="7772400" cy="1468800"/>
          </a:xfrm>
        </p:spPr>
        <p:txBody>
          <a:bodyPr anchor="b">
            <a:normAutofit/>
          </a:bodyPr>
          <a:lstStyle>
            <a:lvl1pPr algn="l">
              <a:defRPr sz="3200" b="1" cap="none"/>
            </a:lvl1pPr>
          </a:lstStyle>
          <a:p>
            <a:r>
              <a:rPr lang="en-US" dirty="0"/>
              <a:t>Click to edit master title style</a:t>
            </a:r>
          </a:p>
        </p:txBody>
      </p:sp>
      <p:sp>
        <p:nvSpPr>
          <p:cNvPr id="3" name="Text Placeholder 2"/>
          <p:cNvSpPr>
            <a:spLocks noGrp="1"/>
          </p:cNvSpPr>
          <p:nvPr>
            <p:ph type="body" idx="1" hasCustomPrompt="1"/>
          </p:nvPr>
        </p:nvSpPr>
        <p:spPr>
          <a:xfrm>
            <a:off x="457201" y="4777381"/>
            <a:ext cx="7772400" cy="860400"/>
          </a:xfrm>
        </p:spPr>
        <p:txBody>
          <a:bodyPr anchor="t">
            <a:normAutofit/>
          </a:bodyPr>
          <a:lstStyle>
            <a:lvl1pPr marL="0" indent="0" algn="l">
              <a:buNone/>
              <a:defRPr sz="18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90ECD27-B388-FA43-9C69-42E332B2915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D336F-4D98-054F-B475-E0C8EAAB90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nal 2">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11/16/2020</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7" name="Rectangle 6"/>
          <p:cNvSpPr/>
          <p:nvPr userDrawn="1"/>
        </p:nvSpPr>
        <p:spPr>
          <a:xfrm>
            <a:off x="0" y="0"/>
            <a:ext cx="406790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2" name="Title 1"/>
          <p:cNvSpPr>
            <a:spLocks noGrp="1"/>
          </p:cNvSpPr>
          <p:nvPr>
            <p:ph type="title"/>
          </p:nvPr>
        </p:nvSpPr>
        <p:spPr>
          <a:xfrm>
            <a:off x="275493" y="375749"/>
            <a:ext cx="3516922" cy="1456267"/>
          </a:xfrm>
        </p:spPr>
        <p:txBody>
          <a:bodyPr/>
          <a:lstStyle>
            <a:lvl1pPr>
              <a:defRPr>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9BBF336F-7BB0-C74B-984A-716525C2B236}"/>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9711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nal 3">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AFD4D9-5603-D74D-BDB0-F3A36E09D506}"/>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11/16/2020</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86050"/>
            <a:ext cx="8212016" cy="771957"/>
          </a:xfrm>
        </p:spPr>
        <p:txBody>
          <a:bodyPr/>
          <a:lstStyle>
            <a:lvl1pPr>
              <a:defRPr>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9FB5A108-528E-A849-B31D-D3D3E787F954}"/>
              </a:ext>
            </a:extLst>
          </p:cNvPr>
          <p:cNvSpPr>
            <a:spLocks noGrp="1"/>
          </p:cNvSpPr>
          <p:nvPr>
            <p:ph idx="1"/>
          </p:nvPr>
        </p:nvSpPr>
        <p:spPr>
          <a:xfrm>
            <a:off x="275493" y="2026729"/>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83B6C0C-3BD1-1644-9205-6DC02FC6BC2B}"/>
              </a:ext>
            </a:extLst>
          </p:cNvPr>
          <p:cNvPicPr>
            <a:picLocks noChangeAspect="1"/>
          </p:cNvPicPr>
          <p:nvPr userDrawn="1"/>
        </p:nvPicPr>
        <p:blipFill>
          <a:blip r:embed="rId2"/>
          <a:stretch>
            <a:fillRect/>
          </a:stretch>
        </p:blipFill>
        <p:spPr>
          <a:xfrm>
            <a:off x="7077779" y="438414"/>
            <a:ext cx="1685221" cy="34224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EB8"/>
                </a:solidFill>
              </a:defRPr>
            </a:lvl1pPr>
          </a:lstStyle>
          <a:p>
            <a:r>
              <a:rPr lang="en-US"/>
              <a:t>Click to edit Master title style</a:t>
            </a:r>
          </a:p>
        </p:txBody>
      </p:sp>
      <p:sp>
        <p:nvSpPr>
          <p:cNvPr id="10" name="Date Placeholder 2"/>
          <p:cNvSpPr>
            <a:spLocks noGrp="1"/>
          </p:cNvSpPr>
          <p:nvPr>
            <p:ph type="dt" sz="half" idx="10"/>
          </p:nvPr>
        </p:nvSpPr>
        <p:spPr>
          <a:xfrm>
            <a:off x="6523712" y="5870576"/>
            <a:ext cx="1212173" cy="377825"/>
          </a:xfrm>
        </p:spPr>
        <p:txBody>
          <a:bodyPr/>
          <a:lstStyle>
            <a:lvl1pPr>
              <a:defRPr>
                <a:solidFill>
                  <a:srgbClr val="005EB8"/>
                </a:solidFill>
              </a:defRPr>
            </a:lvl1pPr>
          </a:lstStyle>
          <a:p>
            <a:fld id="{F90ECD27-B388-FA43-9C69-42E332B29156}" type="datetimeFigureOut">
              <a:rPr lang="en-US" smtClean="0"/>
              <a:pPr/>
              <a:t>11/16/2020</a:t>
            </a:fld>
            <a:endParaRPr lang="en-US" dirty="0"/>
          </a:p>
        </p:txBody>
      </p:sp>
      <p:sp>
        <p:nvSpPr>
          <p:cNvPr id="11" name="Slide Number Placeholder 4"/>
          <p:cNvSpPr>
            <a:spLocks noGrp="1"/>
          </p:cNvSpPr>
          <p:nvPr>
            <p:ph type="sldNum" sz="quarter" idx="12"/>
          </p:nvPr>
        </p:nvSpPr>
        <p:spPr>
          <a:xfrm>
            <a:off x="7812085" y="5870576"/>
            <a:ext cx="417516" cy="377825"/>
          </a:xfrm>
        </p:spPr>
        <p:txBody>
          <a:bodyPr/>
          <a:lstStyle>
            <a:lvl1pPr>
              <a:defRPr>
                <a:solidFill>
                  <a:srgbClr val="005EB8"/>
                </a:solidFill>
              </a:defRPr>
            </a:lvl1pPr>
          </a:lstStyle>
          <a:p>
            <a:fld id="{17DD336F-4D98-054F-B475-E0C8EAAB90EF}" type="slidenum">
              <a:rPr lang="en-US" smtClean="0"/>
              <a:pPr/>
              <a:t>‹#›</a:t>
            </a:fld>
            <a:endParaRPr lang="en-US" dirty="0"/>
          </a:p>
        </p:txBody>
      </p:sp>
      <p:sp>
        <p:nvSpPr>
          <p:cNvPr id="12" name="Footer Placeholder 3"/>
          <p:cNvSpPr>
            <a:spLocks noGrp="1"/>
          </p:cNvSpPr>
          <p:nvPr>
            <p:ph type="ftr" sz="quarter" idx="11"/>
          </p:nvPr>
        </p:nvSpPr>
        <p:spPr>
          <a:xfrm>
            <a:off x="457200" y="5870576"/>
            <a:ext cx="5990311" cy="377825"/>
          </a:xfrm>
        </p:spPr>
        <p:txBody>
          <a:bodyPr/>
          <a:lstStyle>
            <a:lvl1pPr>
              <a:defRPr>
                <a:solidFill>
                  <a:srgbClr val="005EB8"/>
                </a:solidFill>
              </a:defRPr>
            </a:lvl1pPr>
          </a:lstStyle>
          <a:p>
            <a:endParaRPr lang="en-US" dirty="0"/>
          </a:p>
        </p:txBody>
      </p:sp>
      <p:sp>
        <p:nvSpPr>
          <p:cNvPr id="7" name="Text Placeholder 2">
            <a:extLst>
              <a:ext uri="{FF2B5EF4-FFF2-40B4-BE49-F238E27FC236}">
                <a16:creationId xmlns:a16="http://schemas.microsoft.com/office/drawing/2014/main" id="{2ABEC199-CA10-7349-BBBD-D0DB07A338AD}"/>
              </a:ext>
            </a:extLst>
          </p:cNvPr>
          <p:cNvSpPr>
            <a:spLocks noGrp="1"/>
          </p:cNvSpPr>
          <p:nvPr>
            <p:ph idx="1"/>
          </p:nvPr>
        </p:nvSpPr>
        <p:spPr>
          <a:xfrm>
            <a:off x="457200" y="2143655"/>
            <a:ext cx="3489158" cy="3649133"/>
          </a:xfrm>
          <a:prstGeom prst="rect">
            <a:avLst/>
          </a:prstGeom>
        </p:spPr>
        <p:txBody>
          <a:bodyPr vert="horz" lIns="91440" tIns="45720" rIns="91440" bIns="45720" rtlCol="0" anchor="ctr">
            <a:normAutofit/>
          </a:bodyPr>
          <a:lstStyle>
            <a:lvl1pPr marL="285750" indent="-285750">
              <a:buClr>
                <a:srgbClr val="005EB8"/>
              </a:buClr>
              <a:buFont typeface="Arial" panose="020B0604020202020204" pitchFamily="34" charset="0"/>
              <a:buChar char="•"/>
              <a:defRPr>
                <a:solidFill>
                  <a:srgbClr val="005EB8"/>
                </a:solidFill>
              </a:defRPr>
            </a:lvl1pPr>
            <a:lvl2pPr marL="742950" indent="-285750">
              <a:buClr>
                <a:srgbClr val="005EB8"/>
              </a:buClr>
              <a:buFont typeface="Arial" panose="020B0604020202020204" pitchFamily="34" charset="0"/>
              <a:buChar char="•"/>
              <a:defRPr>
                <a:solidFill>
                  <a:srgbClr val="005EB8"/>
                </a:solidFill>
              </a:defRPr>
            </a:lvl2pPr>
            <a:lvl3pPr marL="1200150" indent="-285750">
              <a:buClr>
                <a:srgbClr val="005EB8"/>
              </a:buClr>
              <a:buFont typeface="Arial" panose="020B0604020202020204" pitchFamily="34" charset="0"/>
              <a:buChar char="•"/>
              <a:defRPr>
                <a:solidFill>
                  <a:srgbClr val="005EB8"/>
                </a:solidFill>
              </a:defRPr>
            </a:lvl3pPr>
            <a:lvl4pPr marL="1657350" indent="-285750">
              <a:buClr>
                <a:srgbClr val="005EB8"/>
              </a:buClr>
              <a:buFont typeface="Arial" panose="020B0604020202020204" pitchFamily="34" charset="0"/>
              <a:buChar char="•"/>
              <a:defRPr>
                <a:solidFill>
                  <a:srgbClr val="005EB8"/>
                </a:solidFill>
              </a:defRPr>
            </a:lvl4pPr>
            <a:lvl5pPr marL="2114550" indent="-285750">
              <a:buClr>
                <a:srgbClr val="005EB8"/>
              </a:buClr>
              <a:buFont typeface="Arial" panose="020B0604020202020204" pitchFamily="34" charset="0"/>
              <a:buChar cha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893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nal 5">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602C66-5B12-1248-BAB8-CD44103D240E}"/>
              </a:ext>
            </a:extLst>
          </p:cNvPr>
          <p:cNvSpPr/>
          <p:nvPr userDrawn="1"/>
        </p:nvSpPr>
        <p:spPr>
          <a:xfrm>
            <a:off x="0" y="0"/>
            <a:ext cx="9144000" cy="1116957"/>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058ADB9-ECD6-F943-B8FD-F9271FA9543E}"/>
              </a:ext>
            </a:extLst>
          </p:cNvPr>
          <p:cNvPicPr>
            <a:picLocks noChangeAspect="1"/>
          </p:cNvPicPr>
          <p:nvPr userDrawn="1"/>
        </p:nvPicPr>
        <p:blipFill>
          <a:blip r:embed="rId2"/>
          <a:stretch>
            <a:fillRect/>
          </a:stretch>
        </p:blipFill>
        <p:spPr>
          <a:xfrm>
            <a:off x="7077779" y="438414"/>
            <a:ext cx="1685221" cy="342248"/>
          </a:xfrm>
          <a:prstGeom prst="rect">
            <a:avLst/>
          </a:prstGeom>
        </p:spPr>
      </p:pic>
      <p:sp>
        <p:nvSpPr>
          <p:cNvPr id="3" name="Date Placeholder 2"/>
          <p:cNvSpPr>
            <a:spLocks noGrp="1"/>
          </p:cNvSpPr>
          <p:nvPr>
            <p:ph type="dt" sz="half" idx="10"/>
          </p:nvPr>
        </p:nvSpPr>
        <p:spPr/>
        <p:txBody>
          <a:bodyPr/>
          <a:lstStyle>
            <a:lvl1pPr>
              <a:defRPr>
                <a:solidFill>
                  <a:srgbClr val="005EB8"/>
                </a:solidFill>
              </a:defRPr>
            </a:lvl1pPr>
          </a:lstStyle>
          <a:p>
            <a:fld id="{F90ECD27-B388-FA43-9C69-42E332B29156}" type="datetimeFigureOut">
              <a:rPr lang="en-US" smtClean="0"/>
              <a:pPr/>
              <a:t>11/16/2020</a:t>
            </a:fld>
            <a:endParaRPr lang="en-US" dirty="0"/>
          </a:p>
        </p:txBody>
      </p:sp>
      <p:sp>
        <p:nvSpPr>
          <p:cNvPr id="5" name="Slide Number Placeholder 4"/>
          <p:cNvSpPr>
            <a:spLocks noGrp="1"/>
          </p:cNvSpPr>
          <p:nvPr>
            <p:ph type="sldNum" sz="quarter" idx="12"/>
          </p:nvPr>
        </p:nvSpPr>
        <p:spPr/>
        <p:txBody>
          <a:bodyPr/>
          <a:lstStyle>
            <a:lvl1pPr>
              <a:defRPr>
                <a:solidFill>
                  <a:srgbClr val="005EB8"/>
                </a:solidFill>
              </a:defRPr>
            </a:lvl1pPr>
          </a:lstStyle>
          <a:p>
            <a:fld id="{17DD336F-4D98-054F-B475-E0C8EAAB90EF}"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rgbClr val="005EB8"/>
                </a:solidFill>
              </a:defRPr>
            </a:lvl1pPr>
          </a:lstStyle>
          <a:p>
            <a:endParaRPr lang="en-US" dirty="0"/>
          </a:p>
        </p:txBody>
      </p:sp>
      <p:sp>
        <p:nvSpPr>
          <p:cNvPr id="2" name="Title 1"/>
          <p:cNvSpPr>
            <a:spLocks noGrp="1"/>
          </p:cNvSpPr>
          <p:nvPr>
            <p:ph type="title"/>
          </p:nvPr>
        </p:nvSpPr>
        <p:spPr>
          <a:xfrm>
            <a:off x="275492" y="231814"/>
            <a:ext cx="8212016" cy="771957"/>
          </a:xfrm>
        </p:spPr>
        <p:txBody>
          <a:bodyPr/>
          <a:lstStyle>
            <a:lvl1pPr>
              <a:defRPr>
                <a:solidFill>
                  <a:schemeClr val="bg1"/>
                </a:solidFill>
              </a:defRPr>
            </a:lvl1pPr>
          </a:lstStyle>
          <a:p>
            <a:r>
              <a:rPr lang="en-US" dirty="0"/>
              <a:t>Click to edit Master title style</a:t>
            </a:r>
          </a:p>
        </p:txBody>
      </p:sp>
      <p:sp>
        <p:nvSpPr>
          <p:cNvPr id="15" name="Text Placeholder 2"/>
          <p:cNvSpPr>
            <a:spLocks noGrp="1"/>
          </p:cNvSpPr>
          <p:nvPr>
            <p:ph type="body" idx="1"/>
          </p:nvPr>
        </p:nvSpPr>
        <p:spPr>
          <a:xfrm>
            <a:off x="869918" y="2489200"/>
            <a:ext cx="3633502" cy="759290"/>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3"/>
          <p:cNvSpPr>
            <a:spLocks noGrp="1"/>
          </p:cNvSpPr>
          <p:nvPr>
            <p:ph sz="half" idx="2"/>
          </p:nvPr>
        </p:nvSpPr>
        <p:spPr>
          <a:xfrm>
            <a:off x="866440" y="3248490"/>
            <a:ext cx="3636980" cy="2771311"/>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3"/>
          </p:nvPr>
        </p:nvSpPr>
        <p:spPr>
          <a:xfrm>
            <a:off x="4640581" y="2489200"/>
            <a:ext cx="3636979" cy="756635"/>
          </a:xfrm>
        </p:spPr>
        <p:txBody>
          <a:bodyPr anchor="b">
            <a:noAutofit/>
          </a:bodyPr>
          <a:lstStyle>
            <a:lvl1pPr marL="0" indent="0">
              <a:buNone/>
              <a:defRPr sz="24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5"/>
          <p:cNvSpPr>
            <a:spLocks noGrp="1"/>
          </p:cNvSpPr>
          <p:nvPr>
            <p:ph sz="quarter" idx="4"/>
          </p:nvPr>
        </p:nvSpPr>
        <p:spPr>
          <a:xfrm>
            <a:off x="4640581" y="3245835"/>
            <a:ext cx="3636980" cy="2773967"/>
          </a:xfrm>
        </p:spPr>
        <p:txBody>
          <a:bodyPr>
            <a:normAutofit/>
          </a:bodyPr>
          <a:lstStyle>
            <a:lvl1pPr>
              <a:defRPr>
                <a:solidFill>
                  <a:srgbClr val="005EB8"/>
                </a:solidFill>
              </a:defRPr>
            </a:lvl1pPr>
            <a:lvl2pPr>
              <a:defRPr>
                <a:solidFill>
                  <a:srgbClr val="005EB8"/>
                </a:solidFill>
              </a:defRPr>
            </a:lvl2pPr>
            <a:lvl3pPr>
              <a:defRPr>
                <a:solidFill>
                  <a:srgbClr val="005EB8"/>
                </a:solidFill>
              </a:defRPr>
            </a:lvl3pPr>
            <a:lvl4pPr>
              <a:defRPr>
                <a:solidFill>
                  <a:srgbClr val="005EB8"/>
                </a:solidFill>
              </a:defRPr>
            </a:lvl4pPr>
            <a:lvl5pPr>
              <a:defRPr>
                <a:solidFill>
                  <a:srgbClr val="005EB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F90ECD27-B388-FA43-9C69-42E332B29156}" type="datetimeFigureOut">
              <a:rPr lang="en-US" smtClean="0"/>
              <a:pPr/>
              <a:t>11/16/2020</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Open Sans" charset="0"/>
                <a:ea typeface="Open Sans" charset="0"/>
                <a:cs typeface="Open Sans" charset="0"/>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Open Sans" charset="0"/>
                <a:ea typeface="Open Sans" charset="0"/>
                <a:cs typeface="Open Sans" charset="0"/>
              </a:defRPr>
            </a:lvl1pPr>
          </a:lstStyle>
          <a:p>
            <a:fld id="{17DD336F-4D98-054F-B475-E0C8EAAB90EF}" type="slidenum">
              <a:rPr lang="en-US" smtClean="0"/>
              <a:pPr/>
              <a:t>‹#›</a:t>
            </a:fld>
            <a:endParaRPr lang="en-US" dirty="0"/>
          </a:p>
        </p:txBody>
      </p:sp>
    </p:spTree>
    <p:extLst>
      <p:ext uri="{BB962C8B-B14F-4D97-AF65-F5344CB8AC3E}">
        <p14:creationId xmlns:p14="http://schemas.microsoft.com/office/powerpoint/2010/main" val="767801052"/>
      </p:ext>
    </p:extLst>
  </p:cSld>
  <p:clrMap bg1="dk1" tx1="lt1" bg2="dk2" tx2="lt2" accent1="accent1" accent2="accent2" accent3="accent3" accent4="accent4" accent5="accent5" accent6="accent6" hlink="hlink" folHlink="folHlink"/>
  <p:sldLayoutIdLst>
    <p:sldLayoutId id="2147483673" r:id="rId1"/>
    <p:sldLayoutId id="2147483678" r:id="rId2"/>
    <p:sldLayoutId id="2147483674" r:id="rId3"/>
    <p:sldLayoutId id="2147483675" r:id="rId4"/>
    <p:sldLayoutId id="2147483676" r:id="rId5"/>
    <p:sldLayoutId id="2147483677" r:id="rId6"/>
    <p:sldLayoutId id="2147483680" r:id="rId7"/>
    <p:sldLayoutId id="2147483679" r:id="rId8"/>
  </p:sldLayoutIdLst>
  <p:txStyles>
    <p:titleStyle>
      <a:lvl1pPr algn="l" defTabSz="457200" rtl="0" eaLnBrk="1" latinLnBrk="0" hangingPunct="1">
        <a:spcBef>
          <a:spcPct val="0"/>
        </a:spcBef>
        <a:buNone/>
        <a:defRPr sz="3200" b="1" kern="1200" cap="none">
          <a:ln w="3175" cmpd="sng">
            <a:noFill/>
          </a:ln>
          <a:solidFill>
            <a:schemeClr val="tx1"/>
          </a:solidFill>
          <a:effectLst/>
          <a:latin typeface="Open Sans" charset="0"/>
          <a:ea typeface="Open Sans" charset="0"/>
          <a:cs typeface="Open Sans"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Open Sans" charset="0"/>
          <a:ea typeface="Open Sans" charset="0"/>
          <a:cs typeface="Open Sans" charset="0"/>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Open Sans" charset="0"/>
          <a:ea typeface="Open Sans" charset="0"/>
          <a:cs typeface="Open Sans" charset="0"/>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Open Sans" charset="0"/>
          <a:ea typeface="Open Sans" charset="0"/>
          <a:cs typeface="Open Sans" charset="0"/>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Open Sans" charset="0"/>
          <a:ea typeface="Open Sans" charset="0"/>
          <a:cs typeface="Open Sans"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mailto:DSSCDBGtrans@pwcgov.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DSScdbgtrans@pwcgov.or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926" y="2080593"/>
            <a:ext cx="5714228" cy="1918201"/>
          </a:xfrm>
        </p:spPr>
        <p:txBody>
          <a:bodyPr/>
          <a:lstStyle/>
          <a:p>
            <a:r>
              <a:rPr lang="en-US" dirty="0">
                <a:latin typeface="Times New Roman" panose="02020603050405020304" pitchFamily="18" charset="0"/>
                <a:ea typeface="Times New Roman" panose="02020603050405020304" pitchFamily="18" charset="0"/>
              </a:rPr>
              <a:t>Community Development Block Grant (CDBG) Transportation Fund</a:t>
            </a:r>
            <a:endParaRPr lang="en-US" dirty="0"/>
          </a:p>
        </p:txBody>
      </p:sp>
      <p:sp>
        <p:nvSpPr>
          <p:cNvPr id="3" name="Subtitle 2"/>
          <p:cNvSpPr>
            <a:spLocks noGrp="1"/>
          </p:cNvSpPr>
          <p:nvPr>
            <p:ph type="subTitle" idx="1"/>
          </p:nvPr>
        </p:nvSpPr>
        <p:spPr>
          <a:xfrm>
            <a:off x="1543926" y="4224134"/>
            <a:ext cx="5714228" cy="391421"/>
          </a:xfrm>
        </p:spPr>
        <p:txBody>
          <a:bodyPr/>
          <a:lstStyle/>
          <a:p>
            <a:r>
              <a:rPr lang="en-US" dirty="0"/>
              <a:t>November 11, 2020</a:t>
            </a:r>
          </a:p>
        </p:txBody>
      </p:sp>
    </p:spTree>
    <p:extLst>
      <p:ext uri="{BB962C8B-B14F-4D97-AF65-F5344CB8AC3E}">
        <p14:creationId xmlns:p14="http://schemas.microsoft.com/office/powerpoint/2010/main" val="114496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6D94-3B08-4168-89F3-8CF35A6AB3BB}"/>
              </a:ext>
            </a:extLst>
          </p:cNvPr>
          <p:cNvSpPr>
            <a:spLocks noGrp="1"/>
          </p:cNvSpPr>
          <p:nvPr>
            <p:ph type="title"/>
          </p:nvPr>
        </p:nvSpPr>
        <p:spPr>
          <a:xfrm>
            <a:off x="275492" y="286050"/>
            <a:ext cx="6048733" cy="771957"/>
          </a:xfrm>
        </p:spPr>
        <p:txBody>
          <a:bodyPr>
            <a:normAutofit/>
          </a:bodyPr>
          <a:lstStyle/>
          <a:p>
            <a:r>
              <a:rPr lang="en-US" sz="2000" dirty="0"/>
              <a:t>Forms: CDBG Transportation Fund Referral Sheet, page 2</a:t>
            </a:r>
          </a:p>
        </p:txBody>
      </p:sp>
      <p:pic>
        <p:nvPicPr>
          <p:cNvPr id="5" name="Content Placeholder 4" descr="Table&#10;&#10;Description automatically generated">
            <a:extLst>
              <a:ext uri="{FF2B5EF4-FFF2-40B4-BE49-F238E27FC236}">
                <a16:creationId xmlns:a16="http://schemas.microsoft.com/office/drawing/2014/main" id="{7F29C571-2C17-4F8B-BBE5-10C7A3B40294}"/>
              </a:ext>
            </a:extLst>
          </p:cNvPr>
          <p:cNvPicPr>
            <a:picLocks noGrp="1" noChangeAspect="1"/>
          </p:cNvPicPr>
          <p:nvPr>
            <p:ph idx="1"/>
          </p:nvPr>
        </p:nvPicPr>
        <p:blipFill>
          <a:blip r:embed="rId2"/>
          <a:stretch>
            <a:fillRect/>
          </a:stretch>
        </p:blipFill>
        <p:spPr>
          <a:xfrm>
            <a:off x="1077189" y="1255281"/>
            <a:ext cx="6503481" cy="5602719"/>
          </a:xfrm>
          <a:prstGeom prst="rect">
            <a:avLst/>
          </a:prstGeom>
        </p:spPr>
      </p:pic>
    </p:spTree>
    <p:extLst>
      <p:ext uri="{BB962C8B-B14F-4D97-AF65-F5344CB8AC3E}">
        <p14:creationId xmlns:p14="http://schemas.microsoft.com/office/powerpoint/2010/main" val="159327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6373-AB22-41E2-A6CF-2FAE6AA335DA}"/>
              </a:ext>
            </a:extLst>
          </p:cNvPr>
          <p:cNvSpPr>
            <a:spLocks noGrp="1"/>
          </p:cNvSpPr>
          <p:nvPr>
            <p:ph type="title"/>
          </p:nvPr>
        </p:nvSpPr>
        <p:spPr/>
        <p:txBody>
          <a:bodyPr>
            <a:normAutofit/>
          </a:bodyPr>
          <a:lstStyle/>
          <a:p>
            <a:r>
              <a:rPr lang="en-US" sz="2000" dirty="0"/>
              <a:t>Pick-up locations for farecards and tokens</a:t>
            </a:r>
          </a:p>
        </p:txBody>
      </p:sp>
      <p:sp>
        <p:nvSpPr>
          <p:cNvPr id="3" name="Content Placeholder 2">
            <a:extLst>
              <a:ext uri="{FF2B5EF4-FFF2-40B4-BE49-F238E27FC236}">
                <a16:creationId xmlns:a16="http://schemas.microsoft.com/office/drawing/2014/main" id="{84A922A8-9FF1-4671-81EE-82205B25F289}"/>
              </a:ext>
            </a:extLst>
          </p:cNvPr>
          <p:cNvSpPr>
            <a:spLocks noGrp="1"/>
          </p:cNvSpPr>
          <p:nvPr>
            <p:ph idx="1"/>
          </p:nvPr>
        </p:nvSpPr>
        <p:spPr/>
        <p:txBody>
          <a:bodyPr/>
          <a:lstStyle/>
          <a:p>
            <a:pPr marL="0" indent="0">
              <a:buNone/>
            </a:pPr>
            <a:r>
              <a:rPr lang="en-US" dirty="0"/>
              <a:t>Farecards and tokens are available for pick-up at the Bill </a:t>
            </a:r>
            <a:r>
              <a:rPr lang="en-US" dirty="0" err="1"/>
              <a:t>Mehr</a:t>
            </a:r>
            <a:r>
              <a:rPr lang="en-US" dirty="0"/>
              <a:t> Drop-In Center located at 14716 Potomac Mills Road, Woodbridge, VA  22192.</a:t>
            </a:r>
          </a:p>
          <a:p>
            <a:endParaRPr lang="en-US" dirty="0"/>
          </a:p>
          <a:p>
            <a:pPr marL="0" indent="0">
              <a:buNone/>
            </a:pPr>
            <a:r>
              <a:rPr lang="en-US" dirty="0"/>
              <a:t>Monday – Thursday from </a:t>
            </a:r>
          </a:p>
          <a:p>
            <a:pPr marL="0" indent="0">
              <a:buNone/>
            </a:pPr>
            <a:r>
              <a:rPr lang="en-US" dirty="0"/>
              <a:t>8:30 a.m. – 3:00 p.m.</a:t>
            </a:r>
          </a:p>
          <a:p>
            <a:endParaRPr lang="en-US" dirty="0"/>
          </a:p>
        </p:txBody>
      </p:sp>
      <p:pic>
        <p:nvPicPr>
          <p:cNvPr id="2050" name="Picture 2" descr="Ribbon Cutting for Bill Mehr Drop-In Center on March 16">
            <a:extLst>
              <a:ext uri="{FF2B5EF4-FFF2-40B4-BE49-F238E27FC236}">
                <a16:creationId xmlns:a16="http://schemas.microsoft.com/office/drawing/2014/main" id="{5801A744-029B-418A-9E72-C3D1ACA2E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351" y="2856932"/>
            <a:ext cx="2947916" cy="246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24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28E9-6EBB-4F22-995E-ED14BC885C9D}"/>
              </a:ext>
            </a:extLst>
          </p:cNvPr>
          <p:cNvSpPr>
            <a:spLocks noGrp="1"/>
          </p:cNvSpPr>
          <p:nvPr>
            <p:ph type="title"/>
          </p:nvPr>
        </p:nvSpPr>
        <p:spPr>
          <a:xfrm>
            <a:off x="275492" y="286050"/>
            <a:ext cx="6458636" cy="771957"/>
          </a:xfrm>
        </p:spPr>
        <p:txBody>
          <a:bodyPr>
            <a:normAutofit/>
          </a:bodyPr>
          <a:lstStyle/>
          <a:p>
            <a:r>
              <a:rPr lang="en-US" sz="2000" dirty="0"/>
              <a:t>Launch date/Additional Trainings</a:t>
            </a:r>
          </a:p>
        </p:txBody>
      </p:sp>
      <p:sp>
        <p:nvSpPr>
          <p:cNvPr id="3" name="Content Placeholder 2">
            <a:extLst>
              <a:ext uri="{FF2B5EF4-FFF2-40B4-BE49-F238E27FC236}">
                <a16:creationId xmlns:a16="http://schemas.microsoft.com/office/drawing/2014/main" id="{BFAAD0D1-549A-499B-8D3D-0967EEC8C979}"/>
              </a:ext>
            </a:extLst>
          </p:cNvPr>
          <p:cNvSpPr>
            <a:spLocks noGrp="1"/>
          </p:cNvSpPr>
          <p:nvPr>
            <p:ph idx="1"/>
          </p:nvPr>
        </p:nvSpPr>
        <p:spPr>
          <a:xfrm>
            <a:off x="434389" y="1597810"/>
            <a:ext cx="3489158" cy="1581591"/>
          </a:xfrm>
        </p:spPr>
        <p:txBody>
          <a:bodyPr/>
          <a:lstStyle/>
          <a:p>
            <a:pPr marL="0" indent="0">
              <a:buNone/>
            </a:pPr>
            <a:r>
              <a:rPr lang="en-US" dirty="0"/>
              <a:t>Launch date to start receiving referrals:</a:t>
            </a:r>
          </a:p>
          <a:p>
            <a:pPr marL="0" indent="0">
              <a:buNone/>
            </a:pPr>
            <a:r>
              <a:rPr lang="en-US" dirty="0"/>
              <a:t>Monday, November 16, 2020</a:t>
            </a:r>
          </a:p>
        </p:txBody>
      </p:sp>
      <p:pic>
        <p:nvPicPr>
          <p:cNvPr id="1026" name="Picture 2" descr="ᐈ Referral stock pictures, Royalty Free referral photos | download on  Depositphotos®">
            <a:extLst>
              <a:ext uri="{FF2B5EF4-FFF2-40B4-BE49-F238E27FC236}">
                <a16:creationId xmlns:a16="http://schemas.microsoft.com/office/drawing/2014/main" id="{1689714F-2E19-4B67-9C9B-53D0ECEE0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62" y="3342689"/>
            <a:ext cx="2097097" cy="23517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0ADF22-67CA-4389-9512-F2A6D296D71D}"/>
              </a:ext>
            </a:extLst>
          </p:cNvPr>
          <p:cNvSpPr txBox="1"/>
          <p:nvPr/>
        </p:nvSpPr>
        <p:spPr>
          <a:xfrm>
            <a:off x="4910181" y="1741193"/>
            <a:ext cx="3489158" cy="3693319"/>
          </a:xfrm>
          <a:prstGeom prst="rect">
            <a:avLst/>
          </a:prstGeom>
          <a:noFill/>
        </p:spPr>
        <p:txBody>
          <a:bodyPr wrap="square" rtlCol="0">
            <a:spAutoFit/>
          </a:bodyPr>
          <a:lstStyle/>
          <a:p>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Additional Training Opportunities:</a:t>
            </a:r>
          </a:p>
          <a:p>
            <a:endPar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Friday, November 20, 2020 1:00 p.m. – 2:00 p.m. via </a:t>
            </a:r>
            <a:r>
              <a:rPr lang="en-US"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webex</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p>
          <a:p>
            <a:endPar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Thursday, </a:t>
            </a:r>
            <a:r>
              <a:rPr lang="en-US">
                <a:solidFill>
                  <a:schemeClr val="accent1"/>
                </a:solidFill>
                <a:latin typeface="Open Sans" panose="020B0606030504020204" pitchFamily="34" charset="0"/>
                <a:ea typeface="Open Sans" panose="020B0606030504020204" pitchFamily="34" charset="0"/>
                <a:cs typeface="Open Sans" panose="020B0606030504020204" pitchFamily="34" charset="0"/>
              </a:rPr>
              <a:t>December 3,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2020 9:30 a.m. – 12:00 p.m.  during our regular scheduled Service Continuum Meeting via </a:t>
            </a:r>
            <a:r>
              <a:rPr lang="en-US"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webex</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02981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94FD-072B-4EFB-89B7-4A8A47AF6621}"/>
              </a:ext>
            </a:extLst>
          </p:cNvPr>
          <p:cNvSpPr>
            <a:spLocks noGrp="1"/>
          </p:cNvSpPr>
          <p:nvPr>
            <p:ph type="title"/>
          </p:nvPr>
        </p:nvSpPr>
        <p:spPr/>
        <p:txBody>
          <a:bodyPr>
            <a:normAutofit/>
          </a:bodyPr>
          <a:lstStyle/>
          <a:p>
            <a:r>
              <a:rPr lang="en-US" sz="2000" dirty="0"/>
              <a:t>Questions</a:t>
            </a:r>
          </a:p>
        </p:txBody>
      </p:sp>
      <p:pic>
        <p:nvPicPr>
          <p:cNvPr id="4" name="Content Placeholder 3" descr="Help">
            <a:extLst>
              <a:ext uri="{FF2B5EF4-FFF2-40B4-BE49-F238E27FC236}">
                <a16:creationId xmlns:a16="http://schemas.microsoft.com/office/drawing/2014/main" id="{AFDC5B60-0A34-48D9-9FA2-998415EF1B9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2894" y="1809848"/>
            <a:ext cx="2540645" cy="2098745"/>
          </a:xfrm>
          <a:prstGeom prst="rect">
            <a:avLst/>
          </a:prstGeom>
        </p:spPr>
      </p:pic>
      <p:sp>
        <p:nvSpPr>
          <p:cNvPr id="3" name="TextBox 2">
            <a:extLst>
              <a:ext uri="{FF2B5EF4-FFF2-40B4-BE49-F238E27FC236}">
                <a16:creationId xmlns:a16="http://schemas.microsoft.com/office/drawing/2014/main" id="{A8A4C0E6-EF0A-4BE4-B079-BA715025C788}"/>
              </a:ext>
            </a:extLst>
          </p:cNvPr>
          <p:cNvSpPr txBox="1"/>
          <p:nvPr/>
        </p:nvSpPr>
        <p:spPr>
          <a:xfrm>
            <a:off x="950436" y="3950388"/>
            <a:ext cx="6008914" cy="646331"/>
          </a:xfrm>
          <a:prstGeom prst="rect">
            <a:avLst/>
          </a:prstGeom>
          <a:noFill/>
        </p:spPr>
        <p:txBody>
          <a:bodyPr wrap="square" rtlCol="0">
            <a:spAutoFit/>
          </a:bodyPr>
          <a:lstStyle/>
          <a:p>
            <a:r>
              <a:rPr lang="en-US" dirty="0"/>
              <a:t>Please email </a:t>
            </a:r>
            <a:r>
              <a:rPr lang="en-US" dirty="0">
                <a:hlinkClick r:id="rId4"/>
              </a:rPr>
              <a:t>DSSCDBGtrans@pwcgov.org</a:t>
            </a:r>
            <a:endParaRPr lang="en-US" dirty="0"/>
          </a:p>
          <a:p>
            <a:endParaRPr lang="en-US" dirty="0"/>
          </a:p>
        </p:txBody>
      </p:sp>
    </p:spTree>
    <p:extLst>
      <p:ext uri="{BB962C8B-B14F-4D97-AF65-F5344CB8AC3E}">
        <p14:creationId xmlns:p14="http://schemas.microsoft.com/office/powerpoint/2010/main" val="348300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BC63-A6B4-4AE7-8FBF-895EE169557F}"/>
              </a:ext>
            </a:extLst>
          </p:cNvPr>
          <p:cNvSpPr>
            <a:spLocks noGrp="1"/>
          </p:cNvSpPr>
          <p:nvPr>
            <p:ph type="title"/>
          </p:nvPr>
        </p:nvSpPr>
        <p:spPr/>
        <p:txBody>
          <a:bodyPr/>
          <a:lstStyle/>
          <a:p>
            <a:r>
              <a:rPr lang="en-US" dirty="0"/>
              <a:t>Training Agenda</a:t>
            </a:r>
          </a:p>
        </p:txBody>
      </p:sp>
      <p:sp>
        <p:nvSpPr>
          <p:cNvPr id="3" name="Content Placeholder 2">
            <a:extLst>
              <a:ext uri="{FF2B5EF4-FFF2-40B4-BE49-F238E27FC236}">
                <a16:creationId xmlns:a16="http://schemas.microsoft.com/office/drawing/2014/main" id="{798F6DFE-D8E1-4119-93F2-B8757E4387B7}"/>
              </a:ext>
            </a:extLst>
          </p:cNvPr>
          <p:cNvSpPr>
            <a:spLocks noGrp="1"/>
          </p:cNvSpPr>
          <p:nvPr>
            <p:ph idx="1"/>
          </p:nvPr>
        </p:nvSpPr>
        <p:spPr>
          <a:xfrm>
            <a:off x="275493" y="1484242"/>
            <a:ext cx="8669724" cy="3496832"/>
          </a:xfrm>
        </p:spPr>
        <p:txBody>
          <a:bodyPr/>
          <a:lstStyle/>
          <a:p>
            <a:pPr marL="400050" marR="0" lvl="0" indent="-400050">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rPr>
              <a:t>What is CDBG Funds?</a:t>
            </a:r>
          </a:p>
          <a:p>
            <a:pPr marL="400050" marR="0" lvl="0" indent="-400050">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rPr>
              <a:t>How do your clients qualify?</a:t>
            </a:r>
          </a:p>
          <a:p>
            <a:pPr marL="400050" marR="0" lvl="0" indent="-400050">
              <a:spcBef>
                <a:spcPts val="0"/>
              </a:spcBef>
              <a:spcAft>
                <a:spcPts val="0"/>
              </a:spcAft>
              <a:buFont typeface="+mj-lt"/>
              <a:buAutoNum type="romanUcPeriod"/>
            </a:pPr>
            <a:r>
              <a:rPr lang="en-US" sz="2400" dirty="0">
                <a:effectLst/>
                <a:latin typeface="Calibri" panose="020F0502020204030204" pitchFamily="34" charset="0"/>
                <a:ea typeface="Calibri" panose="020F0502020204030204" pitchFamily="34" charset="0"/>
              </a:rPr>
              <a:t>Verifiable Appointments</a:t>
            </a:r>
          </a:p>
          <a:p>
            <a:pPr marL="400050" marR="0" lvl="0" indent="-400050">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rPr>
              <a:t>Referral Process</a:t>
            </a:r>
          </a:p>
          <a:p>
            <a:pPr marL="400050" marR="0" lvl="0" indent="-400050">
              <a:spcBef>
                <a:spcPts val="0"/>
              </a:spcBef>
              <a:spcAft>
                <a:spcPts val="0"/>
              </a:spcAft>
              <a:buFont typeface="+mj-lt"/>
              <a:buAutoNum type="romanUcPeriod"/>
            </a:pPr>
            <a:r>
              <a:rPr lang="en-US" sz="2400" dirty="0">
                <a:effectLst/>
                <a:latin typeface="Calibri" panose="020F0502020204030204" pitchFamily="34" charset="0"/>
                <a:ea typeface="Calibri" panose="020F0502020204030204" pitchFamily="34" charset="0"/>
              </a:rPr>
              <a:t>Forms</a:t>
            </a:r>
          </a:p>
          <a:p>
            <a:pPr marL="400050" marR="0" lvl="0" indent="-400050">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rPr>
              <a:t>Pick-up location </a:t>
            </a:r>
            <a:r>
              <a:rPr lang="en-US" sz="2400">
                <a:latin typeface="Calibri" panose="020F0502020204030204" pitchFamily="34" charset="0"/>
                <a:ea typeface="Calibri" panose="020F0502020204030204" pitchFamily="34" charset="0"/>
              </a:rPr>
              <a:t>for tokens and </a:t>
            </a:r>
            <a:r>
              <a:rPr lang="en-US" sz="2400" dirty="0" err="1">
                <a:latin typeface="Calibri" panose="020F0502020204030204" pitchFamily="34" charset="0"/>
                <a:ea typeface="Calibri" panose="020F0502020204030204" pitchFamily="34" charset="0"/>
              </a:rPr>
              <a:t>smartrip</a:t>
            </a:r>
            <a:r>
              <a:rPr lang="en-US" sz="2400" dirty="0">
                <a:latin typeface="Calibri" panose="020F0502020204030204" pitchFamily="34" charset="0"/>
                <a:ea typeface="Calibri" panose="020F0502020204030204" pitchFamily="34" charset="0"/>
              </a:rPr>
              <a:t> cards</a:t>
            </a:r>
          </a:p>
          <a:p>
            <a:pPr marL="400050" marR="0" lvl="0" indent="-400050">
              <a:spcBef>
                <a:spcPts val="0"/>
              </a:spcBef>
              <a:spcAft>
                <a:spcPts val="0"/>
              </a:spcAft>
              <a:buFont typeface="+mj-lt"/>
              <a:buAutoNum type="romanUcPeriod"/>
            </a:pPr>
            <a:r>
              <a:rPr lang="en-US" sz="2400" dirty="0">
                <a:effectLst/>
                <a:latin typeface="Calibri" panose="020F0502020204030204" pitchFamily="34" charset="0"/>
                <a:ea typeface="Calibri" panose="020F0502020204030204" pitchFamily="34" charset="0"/>
              </a:rPr>
              <a:t>Launch Date and Additional Training dates</a:t>
            </a:r>
          </a:p>
          <a:p>
            <a:pPr marL="400050" marR="0" lvl="0" indent="-400050">
              <a:spcBef>
                <a:spcPts val="0"/>
              </a:spcBef>
              <a:spcAft>
                <a:spcPts val="0"/>
              </a:spcAft>
              <a:buFont typeface="+mj-lt"/>
              <a:buAutoNum type="romanUcPeriod"/>
            </a:pPr>
            <a:r>
              <a:rPr lang="en-US" sz="2400" dirty="0">
                <a:latin typeface="Calibri" panose="020F0502020204030204" pitchFamily="34" charset="0"/>
                <a:ea typeface="Calibri" panose="020F0502020204030204" pitchFamily="34" charset="0"/>
              </a:rPr>
              <a:t>Q &amp; A </a:t>
            </a:r>
            <a:endParaRPr lang="en-US" sz="16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97445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BC63-A6B4-4AE7-8FBF-895EE169557F}"/>
              </a:ext>
            </a:extLst>
          </p:cNvPr>
          <p:cNvSpPr>
            <a:spLocks noGrp="1"/>
          </p:cNvSpPr>
          <p:nvPr>
            <p:ph type="title"/>
          </p:nvPr>
        </p:nvSpPr>
        <p:spPr>
          <a:xfrm>
            <a:off x="275492" y="286050"/>
            <a:ext cx="6557487" cy="771957"/>
          </a:xfrm>
        </p:spPr>
        <p:txBody>
          <a:bodyPr>
            <a:normAutofit fontScale="90000"/>
          </a:bodyPr>
          <a:lstStyle/>
          <a:p>
            <a:r>
              <a:rPr lang="en-US" dirty="0">
                <a:solidFill>
                  <a:srgbClr val="FFFFFF"/>
                </a:solidFill>
              </a:rPr>
              <a:t>What is CDBG Transportation Fund ? </a:t>
            </a:r>
            <a:r>
              <a:rPr lang="en-US" dirty="0"/>
              <a:t> </a:t>
            </a:r>
          </a:p>
        </p:txBody>
      </p:sp>
      <p:pic>
        <p:nvPicPr>
          <p:cNvPr id="4" name="Picture 2" descr="From the Magazine: 'It Is Time for Reparations' - The New York Times">
            <a:extLst>
              <a:ext uri="{FF2B5EF4-FFF2-40B4-BE49-F238E27FC236}">
                <a16:creationId xmlns:a16="http://schemas.microsoft.com/office/drawing/2014/main" id="{865EC449-E983-443B-83BD-A69B53278C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3556" y="2487763"/>
            <a:ext cx="2981871" cy="29607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41996B0-0337-4350-AC6F-E52547DB6387}"/>
              </a:ext>
            </a:extLst>
          </p:cNvPr>
          <p:cNvSpPr/>
          <p:nvPr/>
        </p:nvSpPr>
        <p:spPr>
          <a:xfrm>
            <a:off x="4572000" y="2123822"/>
            <a:ext cx="3857766" cy="3139321"/>
          </a:xfrm>
          <a:prstGeom prst="rect">
            <a:avLst/>
          </a:prstGeom>
        </p:spPr>
        <p:txBody>
          <a:bodyPr wrap="square">
            <a:spAutoFit/>
          </a:bodyPr>
          <a:lstStyle/>
          <a:p>
            <a:r>
              <a:rPr lang="en-US" dirty="0"/>
              <a:t>The Prince William County’s Department of Social Services (DSS) has transportation funds available for the homeless in the Prince William Area (PWA) including Manassas Park and City of Manassas.  DSS was awarded $40,000.00 per fiscal year for the next five years until June 30, 2025 for a total of $200,000.00 to provide transportation services. </a:t>
            </a:r>
            <a:r>
              <a:rPr lang="en-US" dirty="0">
                <a:solidFill>
                  <a:srgbClr val="FFFFFF"/>
                </a:solidFill>
              </a:rPr>
              <a:t>less individuals. </a:t>
            </a:r>
          </a:p>
        </p:txBody>
      </p:sp>
    </p:spTree>
    <p:extLst>
      <p:ext uri="{BB962C8B-B14F-4D97-AF65-F5344CB8AC3E}">
        <p14:creationId xmlns:p14="http://schemas.microsoft.com/office/powerpoint/2010/main" val="122682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4824-4230-4729-9963-5C6B8C66E90F}"/>
              </a:ext>
            </a:extLst>
          </p:cNvPr>
          <p:cNvSpPr>
            <a:spLocks noGrp="1"/>
          </p:cNvSpPr>
          <p:nvPr>
            <p:ph type="title"/>
          </p:nvPr>
        </p:nvSpPr>
        <p:spPr/>
        <p:txBody>
          <a:bodyPr>
            <a:normAutofit/>
          </a:bodyPr>
          <a:lstStyle/>
          <a:p>
            <a:r>
              <a:rPr lang="en-US" sz="2000" dirty="0">
                <a:solidFill>
                  <a:srgbClr val="FFFFFF"/>
                </a:solidFill>
              </a:rPr>
              <a:t>How Do Your Clients Qualify? </a:t>
            </a:r>
            <a:endParaRPr lang="en-US" sz="2000" dirty="0"/>
          </a:p>
        </p:txBody>
      </p:sp>
      <p:graphicFrame>
        <p:nvGraphicFramePr>
          <p:cNvPr id="4" name="Content Placeholder 3">
            <a:extLst>
              <a:ext uri="{FF2B5EF4-FFF2-40B4-BE49-F238E27FC236}">
                <a16:creationId xmlns:a16="http://schemas.microsoft.com/office/drawing/2014/main" id="{8CEFECC1-97B8-4D9A-B9B8-125BB192BA59}"/>
              </a:ext>
            </a:extLst>
          </p:cNvPr>
          <p:cNvGraphicFramePr>
            <a:graphicFrameLocks noGrp="1"/>
          </p:cNvGraphicFramePr>
          <p:nvPr>
            <p:ph idx="1"/>
            <p:extLst>
              <p:ext uri="{D42A27DB-BD31-4B8C-83A1-F6EECF244321}">
                <p14:modId xmlns:p14="http://schemas.microsoft.com/office/powerpoint/2010/main" val="1377942549"/>
              </p:ext>
            </p:extLst>
          </p:nvPr>
        </p:nvGraphicFramePr>
        <p:xfrm>
          <a:off x="600501" y="2028390"/>
          <a:ext cx="7369169" cy="3722584"/>
        </p:xfrm>
        <a:graphic>
          <a:graphicData uri="http://schemas.openxmlformats.org/drawingml/2006/table">
            <a:tbl>
              <a:tblPr firstRow="1" firstCol="1" bandRow="1">
                <a:tableStyleId>{5C22544A-7EE6-4342-B048-85BDC9FD1C3A}</a:tableStyleId>
              </a:tblPr>
              <a:tblGrid>
                <a:gridCol w="833659">
                  <a:extLst>
                    <a:ext uri="{9D8B030D-6E8A-4147-A177-3AD203B41FA5}">
                      <a16:colId xmlns:a16="http://schemas.microsoft.com/office/drawing/2014/main" val="3417404749"/>
                    </a:ext>
                  </a:extLst>
                </a:gridCol>
                <a:gridCol w="810690">
                  <a:extLst>
                    <a:ext uri="{9D8B030D-6E8A-4147-A177-3AD203B41FA5}">
                      <a16:colId xmlns:a16="http://schemas.microsoft.com/office/drawing/2014/main" val="3206370707"/>
                    </a:ext>
                  </a:extLst>
                </a:gridCol>
                <a:gridCol w="810690">
                  <a:extLst>
                    <a:ext uri="{9D8B030D-6E8A-4147-A177-3AD203B41FA5}">
                      <a16:colId xmlns:a16="http://schemas.microsoft.com/office/drawing/2014/main" val="3829084012"/>
                    </a:ext>
                  </a:extLst>
                </a:gridCol>
                <a:gridCol w="945805">
                  <a:extLst>
                    <a:ext uri="{9D8B030D-6E8A-4147-A177-3AD203B41FA5}">
                      <a16:colId xmlns:a16="http://schemas.microsoft.com/office/drawing/2014/main" val="3305510691"/>
                    </a:ext>
                  </a:extLst>
                </a:gridCol>
                <a:gridCol w="810690">
                  <a:extLst>
                    <a:ext uri="{9D8B030D-6E8A-4147-A177-3AD203B41FA5}">
                      <a16:colId xmlns:a16="http://schemas.microsoft.com/office/drawing/2014/main" val="881737635"/>
                    </a:ext>
                  </a:extLst>
                </a:gridCol>
                <a:gridCol w="878247">
                  <a:extLst>
                    <a:ext uri="{9D8B030D-6E8A-4147-A177-3AD203B41FA5}">
                      <a16:colId xmlns:a16="http://schemas.microsoft.com/office/drawing/2014/main" val="891449184"/>
                    </a:ext>
                  </a:extLst>
                </a:gridCol>
                <a:gridCol w="810690">
                  <a:extLst>
                    <a:ext uri="{9D8B030D-6E8A-4147-A177-3AD203B41FA5}">
                      <a16:colId xmlns:a16="http://schemas.microsoft.com/office/drawing/2014/main" val="3496173568"/>
                    </a:ext>
                  </a:extLst>
                </a:gridCol>
                <a:gridCol w="739077">
                  <a:extLst>
                    <a:ext uri="{9D8B030D-6E8A-4147-A177-3AD203B41FA5}">
                      <a16:colId xmlns:a16="http://schemas.microsoft.com/office/drawing/2014/main" val="74104675"/>
                    </a:ext>
                  </a:extLst>
                </a:gridCol>
                <a:gridCol w="729621">
                  <a:extLst>
                    <a:ext uri="{9D8B030D-6E8A-4147-A177-3AD203B41FA5}">
                      <a16:colId xmlns:a16="http://schemas.microsoft.com/office/drawing/2014/main" val="3178804306"/>
                    </a:ext>
                  </a:extLst>
                </a:gridCol>
              </a:tblGrid>
              <a:tr h="525272">
                <a:tc gridSpan="9">
                  <a:txBody>
                    <a:bodyPr/>
                    <a:lstStyle/>
                    <a:p>
                      <a:pPr marL="0" marR="0" algn="ctr">
                        <a:spcBef>
                          <a:spcPts val="0"/>
                        </a:spcBef>
                        <a:spcAft>
                          <a:spcPts val="0"/>
                        </a:spcAft>
                      </a:pPr>
                      <a:r>
                        <a:rPr lang="en-US" sz="1200" dirty="0">
                          <a:effectLst/>
                        </a:rPr>
                        <a:t>2021 HUD Income Limits for the DC-VA-MD HUD Metro FMR Area </a:t>
                      </a:r>
                    </a:p>
                    <a:p>
                      <a:pPr marL="0" marR="0" algn="ctr">
                        <a:spcBef>
                          <a:spcPts val="0"/>
                        </a:spcBef>
                        <a:spcAft>
                          <a:spcPts val="0"/>
                        </a:spcAft>
                      </a:pPr>
                      <a:r>
                        <a:rPr lang="en-US" sz="1200" dirty="0">
                          <a:effectLst/>
                        </a:rPr>
                        <a:t>4-01-2020 according to the household size. </a:t>
                      </a:r>
                      <a:endParaRPr lang="en-US" sz="1000" dirty="0">
                        <a:effectLst/>
                        <a:latin typeface="LetterGothic"/>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514187"/>
                  </a:ext>
                </a:extLst>
              </a:tr>
              <a:tr h="456758">
                <a:tc>
                  <a:txBody>
                    <a:bodyPr/>
                    <a:lstStyle/>
                    <a:p>
                      <a:pPr marL="0" marR="0" algn="l">
                        <a:spcBef>
                          <a:spcPts val="0"/>
                        </a:spcBef>
                        <a:spcAft>
                          <a:spcPts val="0"/>
                        </a:spcAft>
                      </a:pPr>
                      <a:r>
                        <a:rPr lang="en-US" sz="800">
                          <a:effectLst/>
                        </a:rPr>
                        <a:t>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1 person</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2 persons</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3 person</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4 person</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5 person</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6 person</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7 person</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8 person</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5525489"/>
                  </a:ext>
                </a:extLst>
              </a:tr>
              <a:tr h="913518">
                <a:tc>
                  <a:txBody>
                    <a:bodyPr/>
                    <a:lstStyle/>
                    <a:p>
                      <a:pPr marL="0" marR="0" algn="ctr">
                        <a:spcBef>
                          <a:spcPts val="0"/>
                        </a:spcBef>
                        <a:spcAft>
                          <a:spcPts val="0"/>
                        </a:spcAft>
                      </a:pPr>
                      <a:r>
                        <a:rPr lang="en-US" sz="800">
                          <a:effectLst/>
                        </a:rPr>
                        <a:t>Extremely Low</a:t>
                      </a:r>
                      <a:br>
                        <a:rPr lang="en-US" sz="800">
                          <a:effectLst/>
                        </a:rPr>
                      </a:br>
                      <a:r>
                        <a:rPr lang="en-US" sz="800">
                          <a:effectLst/>
                        </a:rPr>
                        <a:t>(0-30%)</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$26,500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$30,250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$34,050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$37,800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$40,850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$43,850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dirty="0">
                          <a:effectLst/>
                        </a:rPr>
                        <a:t>$46,900 </a:t>
                      </a:r>
                      <a:endParaRPr lang="en-US" sz="1000" dirty="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$49,900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97446035"/>
                  </a:ext>
                </a:extLst>
              </a:tr>
              <a:tr h="913518">
                <a:tc>
                  <a:txBody>
                    <a:bodyPr/>
                    <a:lstStyle/>
                    <a:p>
                      <a:pPr marL="0" marR="0" algn="ctr">
                        <a:spcBef>
                          <a:spcPts val="0"/>
                        </a:spcBef>
                        <a:spcAft>
                          <a:spcPts val="0"/>
                        </a:spcAft>
                      </a:pPr>
                      <a:r>
                        <a:rPr lang="en-US" sz="800">
                          <a:effectLst/>
                        </a:rPr>
                        <a:t>Low</a:t>
                      </a:r>
                      <a:br>
                        <a:rPr lang="en-US" sz="800">
                          <a:effectLst/>
                        </a:rPr>
                      </a:br>
                      <a:r>
                        <a:rPr lang="en-US" sz="800">
                          <a:effectLst/>
                        </a:rPr>
                        <a:t>(31-50%)</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$44,100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$50,400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$56,700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$63,000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$68,050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$73,100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$78,150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$83,200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9230848"/>
                  </a:ext>
                </a:extLst>
              </a:tr>
              <a:tr h="913518">
                <a:tc>
                  <a:txBody>
                    <a:bodyPr/>
                    <a:lstStyle/>
                    <a:p>
                      <a:pPr marL="0" marR="0" algn="ctr">
                        <a:spcBef>
                          <a:spcPts val="0"/>
                        </a:spcBef>
                        <a:spcAft>
                          <a:spcPts val="0"/>
                        </a:spcAft>
                      </a:pPr>
                      <a:r>
                        <a:rPr lang="en-US" sz="800" dirty="0">
                          <a:effectLst/>
                        </a:rPr>
                        <a:t>Moderate</a:t>
                      </a:r>
                      <a:br>
                        <a:rPr lang="en-US" sz="800" dirty="0">
                          <a:effectLst/>
                        </a:rPr>
                      </a:br>
                      <a:r>
                        <a:rPr lang="en-US" sz="800" dirty="0">
                          <a:effectLst/>
                        </a:rPr>
                        <a:t>(51-80%)</a:t>
                      </a:r>
                      <a:endParaRPr lang="en-US" sz="1000" dirty="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$55,750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$63,700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$71,650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$79,600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$86,000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$92,350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a:effectLst/>
                        </a:rPr>
                        <a:t>$98,750 </a:t>
                      </a:r>
                      <a:endParaRPr lang="en-US" sz="1000">
                        <a:effectLst/>
                        <a:latin typeface="LetterGothic"/>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800" dirty="0">
                          <a:effectLst/>
                        </a:rPr>
                        <a:t>$105,100 </a:t>
                      </a:r>
                      <a:endParaRPr lang="en-US" sz="1000" dirty="0">
                        <a:effectLst/>
                        <a:latin typeface="LetterGothic"/>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4575673"/>
                  </a:ext>
                </a:extLst>
              </a:tr>
            </a:tbl>
          </a:graphicData>
        </a:graphic>
      </p:graphicFrame>
      <p:sp>
        <p:nvSpPr>
          <p:cNvPr id="5" name="Rectangle 1">
            <a:extLst>
              <a:ext uri="{FF2B5EF4-FFF2-40B4-BE49-F238E27FC236}">
                <a16:creationId xmlns:a16="http://schemas.microsoft.com/office/drawing/2014/main" id="{CA581D4F-2C50-49CF-BFEE-D6676547BC37}"/>
              </a:ext>
            </a:extLst>
          </p:cNvPr>
          <p:cNvSpPr>
            <a:spLocks noChangeArrowheads="1"/>
          </p:cNvSpPr>
          <p:nvPr/>
        </p:nvSpPr>
        <p:spPr bwMode="auto">
          <a:xfrm>
            <a:off x="-5413587" y="-218156"/>
            <a:ext cx="1746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6731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4B8-3010-4D33-9A86-A3479B0774B8}"/>
              </a:ext>
            </a:extLst>
          </p:cNvPr>
          <p:cNvSpPr>
            <a:spLocks noGrp="1"/>
          </p:cNvSpPr>
          <p:nvPr>
            <p:ph type="title"/>
          </p:nvPr>
        </p:nvSpPr>
        <p:spPr/>
        <p:txBody>
          <a:bodyPr>
            <a:normAutofit/>
          </a:bodyPr>
          <a:lstStyle/>
          <a:p>
            <a:r>
              <a:rPr lang="en-US" sz="2000" dirty="0"/>
              <a:t>What can CDBG Transportation Funds be used for </a:t>
            </a:r>
            <a:br>
              <a:rPr lang="en-US" sz="2000" dirty="0"/>
            </a:br>
            <a:r>
              <a:rPr lang="en-US" sz="2000" dirty="0"/>
              <a:t>the following verifiable appointments? </a:t>
            </a:r>
          </a:p>
        </p:txBody>
      </p:sp>
      <p:sp>
        <p:nvSpPr>
          <p:cNvPr id="3" name="Content Placeholder 2">
            <a:extLst>
              <a:ext uri="{FF2B5EF4-FFF2-40B4-BE49-F238E27FC236}">
                <a16:creationId xmlns:a16="http://schemas.microsoft.com/office/drawing/2014/main" id="{073C1A53-90B8-42D5-A114-7F8C374200D4}"/>
              </a:ext>
            </a:extLst>
          </p:cNvPr>
          <p:cNvSpPr>
            <a:spLocks noGrp="1"/>
          </p:cNvSpPr>
          <p:nvPr>
            <p:ph idx="1"/>
          </p:nvPr>
        </p:nvSpPr>
        <p:spPr/>
        <p:txBody>
          <a:bodyPr/>
          <a:lstStyle/>
          <a:p>
            <a:endParaRPr lang="en-US" dirty="0"/>
          </a:p>
        </p:txBody>
      </p:sp>
      <p:graphicFrame>
        <p:nvGraphicFramePr>
          <p:cNvPr id="4" name="Table 3">
            <a:extLst>
              <a:ext uri="{FF2B5EF4-FFF2-40B4-BE49-F238E27FC236}">
                <a16:creationId xmlns:a16="http://schemas.microsoft.com/office/drawing/2014/main" id="{33B7FDEA-95F1-418E-A8B8-3373A78C01B7}"/>
              </a:ext>
            </a:extLst>
          </p:cNvPr>
          <p:cNvGraphicFramePr>
            <a:graphicFrameLocks noGrp="1"/>
          </p:cNvGraphicFramePr>
          <p:nvPr>
            <p:extLst>
              <p:ext uri="{D42A27DB-BD31-4B8C-83A1-F6EECF244321}">
                <p14:modId xmlns:p14="http://schemas.microsoft.com/office/powerpoint/2010/main" val="4012169690"/>
              </p:ext>
            </p:extLst>
          </p:nvPr>
        </p:nvGraphicFramePr>
        <p:xfrm>
          <a:off x="149163" y="1519518"/>
          <a:ext cx="6742956" cy="4468644"/>
        </p:xfrm>
        <a:graphic>
          <a:graphicData uri="http://schemas.openxmlformats.org/drawingml/2006/table">
            <a:tbl>
              <a:tblPr firstRow="1" firstCol="1" bandRow="1">
                <a:tableStyleId>{5C22544A-7EE6-4342-B048-85BDC9FD1C3A}</a:tableStyleId>
              </a:tblPr>
              <a:tblGrid>
                <a:gridCol w="1833611">
                  <a:extLst>
                    <a:ext uri="{9D8B030D-6E8A-4147-A177-3AD203B41FA5}">
                      <a16:colId xmlns:a16="http://schemas.microsoft.com/office/drawing/2014/main" val="2649332338"/>
                    </a:ext>
                  </a:extLst>
                </a:gridCol>
                <a:gridCol w="4909345">
                  <a:extLst>
                    <a:ext uri="{9D8B030D-6E8A-4147-A177-3AD203B41FA5}">
                      <a16:colId xmlns:a16="http://schemas.microsoft.com/office/drawing/2014/main" val="807263672"/>
                    </a:ext>
                  </a:extLst>
                </a:gridCol>
              </a:tblGrid>
              <a:tr h="455169">
                <a:tc>
                  <a:txBody>
                    <a:bodyPr/>
                    <a:lstStyle/>
                    <a:p>
                      <a:pPr marL="0" marR="0">
                        <a:spcBef>
                          <a:spcPts val="0"/>
                        </a:spcBef>
                        <a:spcAft>
                          <a:spcPts val="0"/>
                        </a:spcAft>
                      </a:pPr>
                      <a:r>
                        <a:rPr lang="en-US" sz="2000" dirty="0">
                          <a:effectLst/>
                        </a:rPr>
                        <a:t>Facility</a:t>
                      </a:r>
                      <a:endParaRPr lang="en-US" sz="2000" dirty="0">
                        <a:effectLst/>
                        <a:latin typeface="LetterGothic"/>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Type of appointment</a:t>
                      </a:r>
                      <a:endParaRPr lang="en-US" sz="2000">
                        <a:effectLst/>
                        <a:latin typeface="LetterGothic"/>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7006921"/>
                  </a:ext>
                </a:extLst>
              </a:tr>
              <a:tr h="567484">
                <a:tc>
                  <a:txBody>
                    <a:bodyPr/>
                    <a:lstStyle/>
                    <a:p>
                      <a:pPr marL="0" marR="0">
                        <a:spcBef>
                          <a:spcPts val="0"/>
                        </a:spcBef>
                        <a:spcAft>
                          <a:spcPts val="0"/>
                        </a:spcAft>
                      </a:pPr>
                      <a:r>
                        <a:rPr lang="en-US" sz="2000">
                          <a:effectLst/>
                        </a:rPr>
                        <a:t>Medical clinics:</a:t>
                      </a:r>
                      <a:endParaRPr lang="en-US" sz="2000">
                        <a:effectLst/>
                        <a:latin typeface="LetterGothic"/>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Mental health, private physician, dental, medical appointments.</a:t>
                      </a:r>
                      <a:endParaRPr lang="en-US" sz="2000" b="0" dirty="0">
                        <a:effectLst/>
                        <a:latin typeface="LetterGothic"/>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8472682"/>
                  </a:ext>
                </a:extLst>
              </a:tr>
              <a:tr h="660675">
                <a:tc>
                  <a:txBody>
                    <a:bodyPr/>
                    <a:lstStyle/>
                    <a:p>
                      <a:pPr marL="0" marR="0">
                        <a:spcBef>
                          <a:spcPts val="0"/>
                        </a:spcBef>
                        <a:spcAft>
                          <a:spcPts val="0"/>
                        </a:spcAft>
                      </a:pPr>
                      <a:r>
                        <a:rPr lang="en-US" sz="2000">
                          <a:effectLst/>
                        </a:rPr>
                        <a:t>Detoxification facilities:</a:t>
                      </a:r>
                      <a:endParaRPr lang="en-US" sz="2000">
                        <a:effectLst/>
                        <a:latin typeface="LetterGothic"/>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Detox programs, methadone clinic, substance abuse/use programs.</a:t>
                      </a:r>
                      <a:endParaRPr lang="en-US" sz="2000" b="0" dirty="0">
                        <a:effectLst/>
                        <a:latin typeface="LetterGothic"/>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1302550"/>
                  </a:ext>
                </a:extLst>
              </a:tr>
              <a:tr h="567484">
                <a:tc>
                  <a:txBody>
                    <a:bodyPr/>
                    <a:lstStyle/>
                    <a:p>
                      <a:pPr marL="0" marR="0">
                        <a:spcBef>
                          <a:spcPts val="0"/>
                        </a:spcBef>
                        <a:spcAft>
                          <a:spcPts val="0"/>
                        </a:spcAft>
                      </a:pPr>
                      <a:r>
                        <a:rPr lang="en-US" sz="2000">
                          <a:effectLst/>
                        </a:rPr>
                        <a:t>Public assistance offices:</a:t>
                      </a:r>
                      <a:endParaRPr lang="en-US" sz="2000">
                        <a:effectLst/>
                        <a:latin typeface="LetterGothic"/>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TANF, Medicaid, Medicare, Food Stamps/EBT, mainstream benefits.</a:t>
                      </a:r>
                      <a:endParaRPr lang="en-US" sz="2000" b="0" dirty="0">
                        <a:effectLst/>
                        <a:latin typeface="LetterGothic"/>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9717695"/>
                  </a:ext>
                </a:extLst>
              </a:tr>
              <a:tr h="851226">
                <a:tc>
                  <a:txBody>
                    <a:bodyPr/>
                    <a:lstStyle/>
                    <a:p>
                      <a:pPr marL="0" marR="0">
                        <a:spcBef>
                          <a:spcPts val="0"/>
                        </a:spcBef>
                        <a:spcAft>
                          <a:spcPts val="0"/>
                        </a:spcAft>
                      </a:pPr>
                      <a:r>
                        <a:rPr lang="en-US" sz="2000">
                          <a:effectLst/>
                        </a:rPr>
                        <a:t>Other local providers:</a:t>
                      </a:r>
                      <a:endParaRPr lang="en-US" sz="2000">
                        <a:effectLst/>
                        <a:latin typeface="LetterGothic"/>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Probation/parole, CSB, court appointments, Employment (</a:t>
                      </a:r>
                      <a:r>
                        <a:rPr lang="en-US" sz="2000" b="0" dirty="0" err="1">
                          <a:effectLst/>
                        </a:rPr>
                        <a:t>SkillSource</a:t>
                      </a:r>
                      <a:r>
                        <a:rPr lang="en-US" sz="2000" b="0" dirty="0">
                          <a:effectLst/>
                        </a:rPr>
                        <a:t> Center), attorney, and training programs.</a:t>
                      </a:r>
                      <a:endParaRPr lang="en-US" sz="2000" b="0" dirty="0">
                        <a:effectLst/>
                        <a:latin typeface="LetterGothic"/>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3946099"/>
                  </a:ext>
                </a:extLst>
              </a:tr>
              <a:tr h="910339">
                <a:tc>
                  <a:txBody>
                    <a:bodyPr/>
                    <a:lstStyle/>
                    <a:p>
                      <a:pPr marL="0" marR="0">
                        <a:spcBef>
                          <a:spcPts val="0"/>
                        </a:spcBef>
                        <a:spcAft>
                          <a:spcPts val="0"/>
                        </a:spcAft>
                      </a:pPr>
                      <a:r>
                        <a:rPr lang="en-US" sz="2000">
                          <a:effectLst/>
                        </a:rPr>
                        <a:t>Any other transportation needs:</a:t>
                      </a:r>
                      <a:endParaRPr lang="en-US" sz="2000">
                        <a:effectLst/>
                        <a:latin typeface="LetterGothic"/>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b="0" dirty="0">
                          <a:effectLst/>
                        </a:rPr>
                        <a:t>Hypothermia, job interviews, job searches, housing searches, and transportation to emergency shelter.</a:t>
                      </a:r>
                      <a:endParaRPr lang="en-US" sz="2000" b="0" dirty="0">
                        <a:effectLst/>
                        <a:latin typeface="LetterGothic"/>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7140490"/>
                  </a:ext>
                </a:extLst>
              </a:tr>
            </a:tbl>
          </a:graphicData>
        </a:graphic>
      </p:graphicFrame>
      <p:pic>
        <p:nvPicPr>
          <p:cNvPr id="5" name="Picture 2" descr="Taxi Cab Symbol on Yellow Royalty Free Vector Image">
            <a:extLst>
              <a:ext uri="{FF2B5EF4-FFF2-40B4-BE49-F238E27FC236}">
                <a16:creationId xmlns:a16="http://schemas.microsoft.com/office/drawing/2014/main" id="{91C7081F-25A6-40A3-AD18-264ADA4410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88" r="-1" b="17036"/>
          <a:stretch/>
        </p:blipFill>
        <p:spPr bwMode="auto">
          <a:xfrm>
            <a:off x="6928513" y="4968843"/>
            <a:ext cx="2182295" cy="1889157"/>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6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F6DB-1892-4F6D-AB0C-16A336434108}"/>
              </a:ext>
            </a:extLst>
          </p:cNvPr>
          <p:cNvSpPr>
            <a:spLocks noGrp="1"/>
          </p:cNvSpPr>
          <p:nvPr>
            <p:ph type="title"/>
          </p:nvPr>
        </p:nvSpPr>
        <p:spPr>
          <a:xfrm>
            <a:off x="275492" y="286050"/>
            <a:ext cx="5661284" cy="771957"/>
          </a:xfrm>
        </p:spPr>
        <p:txBody>
          <a:bodyPr>
            <a:normAutofit/>
          </a:bodyPr>
          <a:lstStyle/>
          <a:p>
            <a:r>
              <a:rPr lang="en-US" sz="2000" dirty="0"/>
              <a:t>Transportation funds could also include: </a:t>
            </a:r>
          </a:p>
        </p:txBody>
      </p:sp>
      <p:sp>
        <p:nvSpPr>
          <p:cNvPr id="3" name="Content Placeholder 2">
            <a:extLst>
              <a:ext uri="{FF2B5EF4-FFF2-40B4-BE49-F238E27FC236}">
                <a16:creationId xmlns:a16="http://schemas.microsoft.com/office/drawing/2014/main" id="{8F96AE2D-26FA-493C-BF21-9BB104974DA2}"/>
              </a:ext>
            </a:extLst>
          </p:cNvPr>
          <p:cNvSpPr>
            <a:spLocks noGrp="1"/>
          </p:cNvSpPr>
          <p:nvPr>
            <p:ph idx="1"/>
          </p:nvPr>
        </p:nvSpPr>
        <p:spPr>
          <a:xfrm>
            <a:off x="275493" y="2026729"/>
            <a:ext cx="3012557" cy="3530737"/>
          </a:xfrm>
        </p:spPr>
        <p:txBody>
          <a:bodyPr/>
          <a:lstStyle/>
          <a:p>
            <a:pPr marL="0" indent="0">
              <a:buNone/>
            </a:pPr>
            <a:r>
              <a:rPr lang="en-US" dirty="0" err="1"/>
              <a:t>Smartrip</a:t>
            </a:r>
            <a:r>
              <a:rPr lang="en-US" dirty="0"/>
              <a:t> farecards, bus tokens, and in some cases, we can purchase one-way tickets for clients traveling by bus or train for a verifiable permanent housing situation.</a:t>
            </a:r>
          </a:p>
          <a:p>
            <a:pPr marL="0" indent="0">
              <a:buNone/>
            </a:pPr>
            <a:endParaRPr lang="en-US" dirty="0"/>
          </a:p>
        </p:txBody>
      </p:sp>
      <p:pic>
        <p:nvPicPr>
          <p:cNvPr id="4" name="Picture 4" descr="The definition of airline ticket reissue [in under 100 words] - Click Travel">
            <a:extLst>
              <a:ext uri="{FF2B5EF4-FFF2-40B4-BE49-F238E27FC236}">
                <a16:creationId xmlns:a16="http://schemas.microsoft.com/office/drawing/2014/main" id="{E6F40849-84C8-4A77-9472-39C840C6E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959" y="4155535"/>
            <a:ext cx="1520327" cy="1520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is token — Steemit">
            <a:extLst>
              <a:ext uri="{FF2B5EF4-FFF2-40B4-BE49-F238E27FC236}">
                <a16:creationId xmlns:a16="http://schemas.microsoft.com/office/drawing/2014/main" id="{C4309DA2-B7C7-4338-9A2F-BFCD58849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279" y="2511817"/>
            <a:ext cx="1591007" cy="1197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egional SmartCards">
            <a:extLst>
              <a:ext uri="{FF2B5EF4-FFF2-40B4-BE49-F238E27FC236}">
                <a16:creationId xmlns:a16="http://schemas.microsoft.com/office/drawing/2014/main" id="{8F12D458-F994-4FF1-8B9A-025CE70C37B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48375" y="2079401"/>
            <a:ext cx="1962210" cy="12322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TAOPEN19 - Ticket prices bus shuttle - Transport code B (each)">
            <a:extLst>
              <a:ext uri="{FF2B5EF4-FFF2-40B4-BE49-F238E27FC236}">
                <a16:creationId xmlns:a16="http://schemas.microsoft.com/office/drawing/2014/main" id="{7F8F9F44-A535-4996-B92B-7F289F098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924" y="4155535"/>
            <a:ext cx="1448885" cy="152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1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12426-BC43-413F-A5FB-F844D24DCB3C}"/>
              </a:ext>
            </a:extLst>
          </p:cNvPr>
          <p:cNvSpPr>
            <a:spLocks noGrp="1"/>
          </p:cNvSpPr>
          <p:nvPr>
            <p:ph type="title"/>
          </p:nvPr>
        </p:nvSpPr>
        <p:spPr/>
        <p:txBody>
          <a:bodyPr/>
          <a:lstStyle/>
          <a:p>
            <a:r>
              <a:rPr lang="en-US" dirty="0"/>
              <a:t>Referral Process </a:t>
            </a:r>
          </a:p>
        </p:txBody>
      </p:sp>
      <p:sp>
        <p:nvSpPr>
          <p:cNvPr id="3" name="Content Placeholder 2">
            <a:extLst>
              <a:ext uri="{FF2B5EF4-FFF2-40B4-BE49-F238E27FC236}">
                <a16:creationId xmlns:a16="http://schemas.microsoft.com/office/drawing/2014/main" id="{C873EEA7-C1A4-4ABF-9373-08AE40ADB415}"/>
              </a:ext>
            </a:extLst>
          </p:cNvPr>
          <p:cNvSpPr>
            <a:spLocks noGrp="1"/>
          </p:cNvSpPr>
          <p:nvPr>
            <p:ph idx="1"/>
          </p:nvPr>
        </p:nvSpPr>
        <p:spPr>
          <a:xfrm>
            <a:off x="275493" y="2026729"/>
            <a:ext cx="4824220" cy="3649133"/>
          </a:xfrm>
        </p:spPr>
        <p:txBody>
          <a:bodyPr>
            <a:normAutofit fontScale="85000" lnSpcReduction="20000"/>
          </a:bodyPr>
          <a:lstStyle/>
          <a:p>
            <a:r>
              <a:rPr lang="en-US" dirty="0">
                <a:latin typeface="Times New Roman" panose="02020603050405020304" pitchFamily="18" charset="0"/>
                <a:ea typeface="Times New Roman" panose="02020603050405020304" pitchFamily="18" charset="0"/>
                <a:cs typeface="Times New Roman" panose="02020603050405020304" pitchFamily="18" charset="0"/>
              </a:rPr>
              <a:t>Referrals and inquiries related the CDBG funds will be processed through the CES (Coordinated Entry System) via email to </a:t>
            </a:r>
            <a:r>
              <a:rPr lang="en-US" dirty="0">
                <a:latin typeface="Times New Roman" panose="02020603050405020304" pitchFamily="18" charset="0"/>
                <a:ea typeface="Times New Roman" panose="02020603050405020304" pitchFamily="18" charset="0"/>
                <a:cs typeface="Times New Roman" panose="02020603050405020304" pitchFamily="18" charset="0"/>
                <a:hlinkClick r:id="rId2"/>
              </a:rPr>
              <a:t>DSScdbgtrans@pwcgov.org</a:t>
            </a:r>
            <a:r>
              <a:rPr lang="en-US" dirty="0">
                <a:latin typeface="Times New Roman" panose="02020603050405020304" pitchFamily="18" charset="0"/>
                <a:ea typeface="Times New Roman" panose="02020603050405020304" pitchFamily="18" charset="0"/>
                <a:cs typeface="Times New Roman" panose="02020603050405020304" pitchFamily="18" charset="0"/>
              </a:rPr>
              <a:t> only.  </a:t>
            </a:r>
          </a:p>
          <a:p>
            <a:pPr marL="0" lvl="0" indent="0">
              <a:spcAft>
                <a:spcPts val="0"/>
              </a:spcAft>
              <a:buNone/>
            </a:pPr>
            <a:endParaRPr lang="en-US" dirty="0">
              <a:latin typeface="LetterGothic"/>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All requests submitted by noon Monday – Friday will be processed the same business day.  Request submitted after noon will be processed the next business day.   </a:t>
            </a:r>
          </a:p>
          <a:p>
            <a:pPr marL="342900" lvl="0" indent="-342900">
              <a:spcAft>
                <a:spcPts val="0"/>
              </a:spcAft>
              <a:buFont typeface="+mj-lt"/>
              <a:buAutoNum type="alphaLcPeriod"/>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All request should be submitted at least 48 hours Monday – Friday prior to need of the transportation request. </a:t>
            </a:r>
          </a:p>
          <a:p>
            <a:pPr marL="0" lvl="0" indent="0">
              <a:spcAft>
                <a:spcPts val="0"/>
              </a:spcAft>
              <a:buNone/>
            </a:pPr>
            <a:endParaRPr lang="en-US" dirty="0">
              <a:latin typeface="LetterGothic"/>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Times New Roman" panose="02020603050405020304" pitchFamily="18" charset="0"/>
                <a:cs typeface="Times New Roman" panose="02020603050405020304" pitchFamily="18" charset="0"/>
              </a:rPr>
              <a:t>You will receive a response within those 24 hours Monday – Friday if your request has been accepted or denied via email.  </a:t>
            </a:r>
            <a:endParaRPr lang="en-US" dirty="0">
              <a:latin typeface="LetterGothic"/>
              <a:ea typeface="Times New Roman" panose="02020603050405020304" pitchFamily="18" charset="0"/>
              <a:cs typeface="Times New Roman" panose="02020603050405020304" pitchFamily="18" charset="0"/>
            </a:endParaRPr>
          </a:p>
          <a:p>
            <a:endParaRPr lang="en-US" dirty="0"/>
          </a:p>
        </p:txBody>
      </p:sp>
      <p:pic>
        <p:nvPicPr>
          <p:cNvPr id="4" name="Picture 2" descr="Do You Have a Referral Program? - Mediagistic">
            <a:extLst>
              <a:ext uri="{FF2B5EF4-FFF2-40B4-BE49-F238E27FC236}">
                <a16:creationId xmlns:a16="http://schemas.microsoft.com/office/drawing/2014/main" id="{C962153A-B497-432B-8786-1F73438AF5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60" r="30582"/>
          <a:stretch/>
        </p:blipFill>
        <p:spPr bwMode="auto">
          <a:xfrm>
            <a:off x="7035667" y="4703104"/>
            <a:ext cx="1832839" cy="2050663"/>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55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8548-02A5-4DFC-BFD9-140934E0D98E}"/>
              </a:ext>
            </a:extLst>
          </p:cNvPr>
          <p:cNvSpPr>
            <a:spLocks noGrp="1"/>
          </p:cNvSpPr>
          <p:nvPr>
            <p:ph type="title"/>
          </p:nvPr>
        </p:nvSpPr>
        <p:spPr/>
        <p:txBody>
          <a:bodyPr/>
          <a:lstStyle/>
          <a:p>
            <a:r>
              <a:rPr lang="en-US" dirty="0"/>
              <a:t>Referral Process (</a:t>
            </a:r>
            <a:r>
              <a:rPr lang="en-US" dirty="0" err="1"/>
              <a:t>con’t</a:t>
            </a:r>
            <a:r>
              <a:rPr lang="en-US" dirty="0"/>
              <a:t>)</a:t>
            </a:r>
          </a:p>
        </p:txBody>
      </p:sp>
      <p:sp>
        <p:nvSpPr>
          <p:cNvPr id="3" name="Content Placeholder 2">
            <a:extLst>
              <a:ext uri="{FF2B5EF4-FFF2-40B4-BE49-F238E27FC236}">
                <a16:creationId xmlns:a16="http://schemas.microsoft.com/office/drawing/2014/main" id="{328B2A0E-B936-4C70-9EFA-26F914D01A1F}"/>
              </a:ext>
            </a:extLst>
          </p:cNvPr>
          <p:cNvSpPr>
            <a:spLocks noGrp="1"/>
          </p:cNvSpPr>
          <p:nvPr>
            <p:ph idx="1"/>
          </p:nvPr>
        </p:nvSpPr>
        <p:spPr>
          <a:xfrm>
            <a:off x="275492" y="2026729"/>
            <a:ext cx="4969797" cy="3649133"/>
          </a:xfrm>
        </p:spPr>
        <p:txBody>
          <a:bodyPr/>
          <a:lstStyle/>
          <a:p>
            <a:pPr marL="0" indent="0">
              <a:buNone/>
            </a:pPr>
            <a:r>
              <a:rPr lang="en-US" dirty="0"/>
              <a:t>Each referring agency will be responsible for completing the CDGB Transportation Fund Referral Sheet and a statement on your company’s letterhead verifying the client meets the required criteria (income level and type of appointment) for CDBG transportation funds. </a:t>
            </a:r>
          </a:p>
          <a:p>
            <a:endParaRPr lang="en-US" dirty="0"/>
          </a:p>
        </p:txBody>
      </p:sp>
      <p:pic>
        <p:nvPicPr>
          <p:cNvPr id="4" name="Picture 2" descr="SPS:Toward an Ideal Referral Process">
            <a:extLst>
              <a:ext uri="{FF2B5EF4-FFF2-40B4-BE49-F238E27FC236}">
                <a16:creationId xmlns:a16="http://schemas.microsoft.com/office/drawing/2014/main" id="{0D1A225D-9961-49D8-95CC-842FE6150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663" y="3970031"/>
            <a:ext cx="2885462" cy="260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2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D02A-6FDC-422B-9052-4B5A3A56CB31}"/>
              </a:ext>
            </a:extLst>
          </p:cNvPr>
          <p:cNvSpPr>
            <a:spLocks noGrp="1"/>
          </p:cNvSpPr>
          <p:nvPr>
            <p:ph type="title"/>
          </p:nvPr>
        </p:nvSpPr>
        <p:spPr>
          <a:xfrm>
            <a:off x="275492" y="286050"/>
            <a:ext cx="5035235" cy="771957"/>
          </a:xfrm>
        </p:spPr>
        <p:txBody>
          <a:bodyPr>
            <a:normAutofit/>
          </a:bodyPr>
          <a:lstStyle/>
          <a:p>
            <a:r>
              <a:rPr lang="en-US" sz="2000" dirty="0"/>
              <a:t>Forms: CDBG Transportation Fund Referral Sheet, page 1</a:t>
            </a:r>
          </a:p>
        </p:txBody>
      </p:sp>
      <p:pic>
        <p:nvPicPr>
          <p:cNvPr id="5" name="Content Placeholder 4" descr="Table&#10;&#10;Description automatically generated">
            <a:extLst>
              <a:ext uri="{FF2B5EF4-FFF2-40B4-BE49-F238E27FC236}">
                <a16:creationId xmlns:a16="http://schemas.microsoft.com/office/drawing/2014/main" id="{3767CDD1-F559-424F-9A7C-B6D5915A6E31}"/>
              </a:ext>
            </a:extLst>
          </p:cNvPr>
          <p:cNvPicPr>
            <a:picLocks noGrp="1" noChangeAspect="1"/>
          </p:cNvPicPr>
          <p:nvPr>
            <p:ph idx="1"/>
          </p:nvPr>
        </p:nvPicPr>
        <p:blipFill>
          <a:blip r:embed="rId2"/>
          <a:stretch>
            <a:fillRect/>
          </a:stretch>
        </p:blipFill>
        <p:spPr>
          <a:xfrm>
            <a:off x="1533832" y="1188218"/>
            <a:ext cx="6297561" cy="5383731"/>
          </a:xfrm>
        </p:spPr>
      </p:pic>
    </p:spTree>
    <p:extLst>
      <p:ext uri="{BB962C8B-B14F-4D97-AF65-F5344CB8AC3E}">
        <p14:creationId xmlns:p14="http://schemas.microsoft.com/office/powerpoint/2010/main" val="807111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PWC Colors 1">
      <a:dk1>
        <a:srgbClr val="000000"/>
      </a:dk1>
      <a:lt1>
        <a:srgbClr val="FFFFFF"/>
      </a:lt1>
      <a:dk2>
        <a:srgbClr val="18276C"/>
      </a:dk2>
      <a:lt2>
        <a:srgbClr val="EBEBEB"/>
      </a:lt2>
      <a:accent1>
        <a:srgbClr val="005EB8"/>
      </a:accent1>
      <a:accent2>
        <a:srgbClr val="FF8200"/>
      </a:accent2>
      <a:accent3>
        <a:srgbClr val="309B41"/>
      </a:accent3>
      <a:accent4>
        <a:srgbClr val="90BA4C"/>
      </a:accent4>
      <a:accent5>
        <a:srgbClr val="DD9D31"/>
      </a:accent5>
      <a:accent6>
        <a:srgbClr val="97999B"/>
      </a:accent6>
      <a:hlink>
        <a:srgbClr val="005EB8"/>
      </a:hlink>
      <a:folHlink>
        <a:srgbClr val="33A0F1"/>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1823E4BFA65D458658E1EB0710030F" ma:contentTypeVersion="4" ma:contentTypeDescription="Create a new document." ma:contentTypeScope="" ma:versionID="77533e9de59c9f7b2a40876f1ef16e44">
  <xsd:schema xmlns:xsd="http://www.w3.org/2001/XMLSchema" xmlns:xs="http://www.w3.org/2001/XMLSchema" xmlns:p="http://schemas.microsoft.com/office/2006/metadata/properties" xmlns:ns1="http://schemas.microsoft.com/sharepoint/v3" xmlns:ns2="5b3b0503-5cc5-420b-a28a-1e2fae41bfd1" xmlns:ns3="d4d54c9f-db9b-4d5e-a036-f9a9b80e7563" targetNamespace="http://schemas.microsoft.com/office/2006/metadata/properties" ma:root="true" ma:fieldsID="fa1f99ba0754c8b4d7bfa6970187b679" ns1:_="" ns2:_="" ns3:_="">
    <xsd:import namespace="http://schemas.microsoft.com/sharepoint/v3"/>
    <xsd:import namespace="5b3b0503-5cc5-420b-a28a-1e2fae41bfd1"/>
    <xsd:import namespace="d4d54c9f-db9b-4d5e-a036-f9a9b80e7563"/>
    <xsd:element name="properties">
      <xsd:complexType>
        <xsd:sequence>
          <xsd:element name="documentManagement">
            <xsd:complexType>
              <xsd:all>
                <xsd:element ref="ns1:PublishingStartDate" minOccurs="0"/>
                <xsd:element ref="ns1:PublishingExpirationDate" minOccurs="0"/>
                <xsd:element ref="ns1:URL" minOccurs="0"/>
                <xsd:element ref="ns2:DocumentType" minOccurs="0"/>
                <xsd:element ref="ns2:Yea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URL" ma:index="10"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3b0503-5cc5-420b-a28a-1e2fae41bfd1" elementFormDefault="qualified">
    <xsd:import namespace="http://schemas.microsoft.com/office/2006/documentManagement/types"/>
    <xsd:import namespace="http://schemas.microsoft.com/office/infopath/2007/PartnerControls"/>
    <xsd:element name="DocumentType" ma:index="11" nillable="true" ma:displayName="DocumentType" ma:format="Dropdown" ma:internalName="DocumentType">
      <xsd:simpleType>
        <xsd:union memberTypes="dms:Text">
          <xsd:simpleType>
            <xsd:restriction base="dms:Choice">
              <xsd:enumeration value="Advisory Minutes"/>
              <xsd:enumeration value="Minutes"/>
              <xsd:enumeration value="Flyer"/>
              <xsd:enumeration value="Newsletter"/>
              <xsd:enumeration value="CSA Minutes"/>
              <xsd:enumeration value="Other"/>
            </xsd:restriction>
          </xsd:simpleType>
        </xsd:union>
      </xsd:simpleType>
    </xsd:element>
    <xsd:element name="Year" ma:index="12" nillable="true" ma:displayName="Year"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d54c9f-db9b-4d5e-a036-f9a9b80e7563"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Type xmlns="5b3b0503-5cc5-420b-a28a-1e2fae41bfd1" xsi:nil="true"/>
    <URL xmlns="http://schemas.microsoft.com/sharepoint/v3">
      <Url xsi:nil="true"/>
      <Description xsi:nil="true"/>
    </URL>
    <Year xmlns="5b3b0503-5cc5-420b-a28a-1e2fae41bfd1" xsi:nil="true"/>
    <PublishingExpirationDate xmlns="http://schemas.microsoft.com/sharepoint/v3" xsi:nil="true"/>
    <PublishingStartDate xmlns="http://schemas.microsoft.com/sharepoint/v3" xsi:nil="true"/>
    <_dlc_DocId xmlns="d4d54c9f-db9b-4d5e-a036-f9a9b80e7563">PWCWWW-381-579</_dlc_DocId>
    <_dlc_DocIdUrl xmlns="d4d54c9f-db9b-4d5e-a036-f9a9b80e7563">
      <Url>https://www.pwcgov.org/government/dept/socialservices/_layouts/15/DocIdRedir.aspx?ID=PWCWWW-381-579</Url>
      <Description>PWCWWW-381-579</Description>
    </_dlc_DocIdUrl>
  </documentManagement>
</p:properties>
</file>

<file path=customXml/itemProps1.xml><?xml version="1.0" encoding="utf-8"?>
<ds:datastoreItem xmlns:ds="http://schemas.openxmlformats.org/officeDocument/2006/customXml" ds:itemID="{F06F47C8-ECFB-496D-B714-96015F960F9E}"/>
</file>

<file path=customXml/itemProps2.xml><?xml version="1.0" encoding="utf-8"?>
<ds:datastoreItem xmlns:ds="http://schemas.openxmlformats.org/officeDocument/2006/customXml" ds:itemID="{4744008E-5569-4D54-A661-240416895842}"/>
</file>

<file path=customXml/itemProps3.xml><?xml version="1.0" encoding="utf-8"?>
<ds:datastoreItem xmlns:ds="http://schemas.openxmlformats.org/officeDocument/2006/customXml" ds:itemID="{FCB0394A-BEF0-4AA7-989B-F7A7D8816713}"/>
</file>

<file path=customXml/itemProps4.xml><?xml version="1.0" encoding="utf-8"?>
<ds:datastoreItem xmlns:ds="http://schemas.openxmlformats.org/officeDocument/2006/customXml" ds:itemID="{A888DE97-80C9-4498-B516-787497C0CAF8}"/>
</file>

<file path=docProps/app.xml><?xml version="1.0" encoding="utf-8"?>
<Properties xmlns="http://schemas.openxmlformats.org/officeDocument/2006/extended-properties" xmlns:vt="http://schemas.openxmlformats.org/officeDocument/2006/docPropsVTypes">
  <Template/>
  <TotalTime>3935</TotalTime>
  <Words>661</Words>
  <Application>Microsoft Office PowerPoint</Application>
  <PresentationFormat>On-screen Show (4:3)</PresentationFormat>
  <Paragraphs>94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LetterGothic</vt:lpstr>
      <vt:lpstr>Open Sans</vt:lpstr>
      <vt:lpstr>Times New Roman</vt:lpstr>
      <vt:lpstr>Celestial</vt:lpstr>
      <vt:lpstr>Community Development Block Grant (CDBG) Transportation Fund</vt:lpstr>
      <vt:lpstr>Training Agenda</vt:lpstr>
      <vt:lpstr>What is CDBG Transportation Fund ?  </vt:lpstr>
      <vt:lpstr>How Do Your Clients Qualify? </vt:lpstr>
      <vt:lpstr>What can CDBG Transportation Funds be used for  the following verifiable appointments? </vt:lpstr>
      <vt:lpstr>Transportation funds could also include: </vt:lpstr>
      <vt:lpstr>Referral Process </vt:lpstr>
      <vt:lpstr>Referral Process (con’t)</vt:lpstr>
      <vt:lpstr>Forms: CDBG Transportation Fund Referral Sheet, page 1</vt:lpstr>
      <vt:lpstr>Forms: CDBG Transportation Fund Referral Sheet, page 2</vt:lpstr>
      <vt:lpstr>Pick-up locations for farecards and tokens</vt:lpstr>
      <vt:lpstr>Launch date/Additional Trainings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Amir Wenrich</dc:creator>
  <cp:lastModifiedBy>Gravette, Jeanine M.</cp:lastModifiedBy>
  <cp:revision>60</cp:revision>
  <dcterms:created xsi:type="dcterms:W3CDTF">2017-05-22T19:11:50Z</dcterms:created>
  <dcterms:modified xsi:type="dcterms:W3CDTF">2020-11-16T18:30:39Z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0x010100D31823E4BFA65D458658E1EB0710030F</vt:lpwstr>
  </property>
  <property fmtid="{D5CDD505-2E9C-101B-9397-08002B2CF9AE}" pid="3" name="_dlc_DocIdItemGuid">
    <vt:lpwstr>6f20712e-4c58-421c-abbe-559cc6881633</vt:lpwstr>
  </property>
</Properties>
</file>